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8885" r:id="rId4"/>
    <p:sldId id="327" r:id="rId5"/>
    <p:sldId id="261" r:id="rId6"/>
    <p:sldId id="10090" r:id="rId7"/>
    <p:sldId id="10092" r:id="rId8"/>
    <p:sldId id="10093" r:id="rId9"/>
    <p:sldId id="622" r:id="rId10"/>
    <p:sldId id="10094" r:id="rId11"/>
    <p:sldId id="10089" r:id="rId12"/>
    <p:sldId id="593" r:id="rId13"/>
    <p:sldId id="10095" r:id="rId14"/>
    <p:sldId id="10096" r:id="rId15"/>
    <p:sldId id="10097" r:id="rId16"/>
    <p:sldId id="10098" r:id="rId17"/>
    <p:sldId id="25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50246-4451-4BBD-A4FA-BD797BA476DB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4B9B5-CBDF-44A2-AD7D-128AD591E9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11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4B9B5-CBDF-44A2-AD7D-128AD591E9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8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4B9B5-CBDF-44A2-AD7D-128AD591E9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364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F477C-617B-4743-9A4D-7BC434FA8B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31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8FC6-8774-484E-8E32-B09C33579D5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2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B7EEC-30EB-560A-8865-058C8912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B72737-8A28-B8B9-F1F7-32815344F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50066D-F454-58DF-9DCA-4615B6890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E0B9C-5605-6825-5929-8C80F2B71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F477C-617B-4743-9A4D-7BC434FA8B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68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F610-ABA2-6EA4-F910-52713B27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24AAF9-EE7F-407E-3FD8-6D8D7EF30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51E2CB-8EC1-DA91-FF95-8A3E01EDF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E2BF7F-B987-ED30-698F-9C5023DC1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F477C-617B-4743-9A4D-7BC434FA8B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15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BF5B-6716-4201-E6F6-4A505366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5DFFB4-2120-1AD8-A4FF-6338B9AE2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B0B10E-5DB8-0580-F77B-F53BB0799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8517C9-89D5-0A5E-BF87-B7C9D334B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F477C-617B-4743-9A4D-7BC434FA8B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0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9484F-3937-9C77-218C-F04F4E49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CD0BB6-8B71-C5F8-68B6-A2F023999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A345E8-CB90-0EE5-9EC8-6A599ACDF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C5E8C1-D657-BE9B-D664-E4F0C0F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F477C-617B-4743-9A4D-7BC434FA8B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46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4B9B5-CBDF-44A2-AD7D-128AD591E9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4B9B5-CBDF-44A2-AD7D-128AD591E9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3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EA81C-07F4-4538-AD19-6499397756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3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EA81C-07F4-4538-AD19-6499397756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1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4B9B5-CBDF-44A2-AD7D-128AD591E9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4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EC8BD-6E5E-4F3C-BCD5-83F84FCAB1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8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EC8BD-6E5E-4F3C-BCD5-83F84FCAB1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3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3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8FC6-8774-484E-8E32-B09C33579D5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2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11C50-3F91-41ED-BCC5-E660CAE78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BC85ED-EB05-4A71-975A-84FC4FD25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5CF64-243C-411D-9063-875A2842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77FBD-AE36-4CE6-A241-274A8EB4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4F805-A300-4763-A7D2-030C9493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2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45779-1BD6-4E90-AA11-B1F22AB6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9C2C20-CB85-4FBC-A333-2ED74B00B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71D36-8DA1-4005-B2E6-FAC22D7F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90847-3A30-4A1D-AA8A-613078D4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FA72F-8E71-4666-B10A-667FC037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558D55-3D40-4CD1-A99D-1617C10F2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168640-0B41-43FC-ADEE-03A822386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C0B7A-8138-4745-8F72-B9DFCF2F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ADE5DF-91C6-44A7-9851-419AFBD0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440A76-E9F8-47C1-8CD6-3E20E4F5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5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3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63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en-US" altLang="en-US" sz="1100"/>
              <a:pPr>
                <a:defRPr/>
              </a:pPr>
              <a:t>12/10/2024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en-US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7689667" y="6485775"/>
            <a:ext cx="4302369" cy="6464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solidFill>
                  <a:schemeClr val="bg1"/>
                </a:solidFill>
                <a:latin typeface="Source Han Sans SC"/>
                <a:ea typeface="Source Han Sans SC"/>
              </a:rPr>
              <a:t>XYPPT.YANJ.CN Sina Weibo @六月雪_1</a:t>
            </a:r>
            <a:endParaRPr lang="zh-CN" altLang="en-US" sz="180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endParaRPr lang="zh-CN" altLang="en-US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9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CF8512A-0C1B-4295-AAEA-EF4741BF935E}"/>
              </a:ext>
            </a:extLst>
          </p:cNvPr>
          <p:cNvGrpSpPr/>
          <p:nvPr userDrawn="1"/>
        </p:nvGrpSpPr>
        <p:grpSpPr>
          <a:xfrm>
            <a:off x="1" y="5881923"/>
            <a:ext cx="12191999" cy="976077"/>
            <a:chOff x="1" y="-47624"/>
            <a:chExt cx="12191999" cy="9760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ED2D1E2-D42E-44A3-8262-77CE585A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55E4ADC-D5BA-461C-88C1-3BDC9B0E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9D1BCA5-F83C-41AA-BC2C-C25EA47DF1BE}"/>
              </a:ext>
            </a:extLst>
          </p:cNvPr>
          <p:cNvSpPr/>
          <p:nvPr userDrawn="1"/>
        </p:nvSpPr>
        <p:spPr>
          <a:xfrm>
            <a:off x="0" y="6574971"/>
            <a:ext cx="12192000" cy="1496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4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91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4192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4192" y="6858000"/>
                </a:lnTo>
                <a:close/>
              </a:path>
            </a:pathLst>
          </a:custGeom>
          <a:pattFill prst="solidDmnd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wrap="square"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r>
              <a:rPr lang="en-US"/>
              <a:t>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909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err="1"/>
              <a:t>Ultimate Powerpoint Template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err="1"/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  <p:extLst>
      <p:ext uri="{BB962C8B-B14F-4D97-AF65-F5344CB8AC3E}">
        <p14:creationId xmlns:p14="http://schemas.microsoft.com/office/powerpoint/2010/main" val="31171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FA65A-9858-428D-9323-1E7D97D2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FF438-AB21-4214-A8D8-6C4964E6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335C3-6310-4BCC-817E-E6F3F9B9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F749F-283C-4DFB-9003-028229B7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7BCBB-75A0-4A53-86DD-6999462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1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E251D-BC32-4305-84B7-5054EF25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14397-0915-4A5C-A622-09A290F3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Click here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816EA-2581-42F1-9C3C-3D730DDF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672AB-9CA0-4633-8308-07FFD865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940D8-6668-4DD8-B1BA-10F40190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9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2ACBE-01AC-442D-ACFD-BBB51F67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9161E4-F77C-4A4E-9C14-7B849A730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71B2A9-2443-4E8B-8EC7-D3C202964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35C478-F3DC-4C56-A165-1BB2CC08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AA4DE-7FF9-4949-AD1C-39F7A042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3BEF7-EA51-4539-9166-8A7B308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55657-A4D3-46C7-864C-1733D5EE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3B454C-C77D-4DE8-BB72-D752A980C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A1D810-78DC-4014-8626-85F442D7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A9D39D-925C-499A-B6BB-DC8FDC3BD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3EDD20-DCFC-4B47-82ED-31C68A236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2E8D89-F559-4985-AAF7-80F75CF5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7244D0-960F-4CC7-B358-56D21DB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91B123-4D55-40EA-A4B5-89EDD4A1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70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6A42A-16B8-4138-8B55-AEEB93A1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D4E46B-9C84-429A-88C0-BC0B77FC2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A61872-B8EA-4065-AC39-A0AE5095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806441-C015-49E6-A271-C36D9EC0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6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8344BD-F7F0-4A1F-AB95-B3F47426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98EAAB-EA66-4F22-9B93-FFBE1792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216DE6-0D56-4851-AA7C-DC52969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A5084-B06D-4BCF-9F5C-8D22E65E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15DD8-CC06-46F2-9389-8EFC3BCC8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Click here to edit master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321570-F296-4613-9612-D2759727E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52DF3-E1DF-4BBF-A88A-ED0F16BA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D10EF1-590D-4089-B7BB-16B6321F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3320C3-0F7F-4B88-84E4-A7E1F70F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95643-6C3F-4794-A7AD-15CBE47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2A346F-98D3-4823-871C-22EAC8B20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32E143-287E-4C9C-B025-011D7116F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/>
              <a:t>Click here to edit master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002438-DC4F-4531-9999-A0ACAAC2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07F4F-D162-496F-8762-A99FB7FD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69B757-056C-4ED7-AAE4-2AF8E713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6B9E32-1A6F-47B6-B26E-78BA5D6A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 styles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0C33F4-5161-430E-AB5A-D18D640A1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Click here to edit master text styles</a:t>
            </a:r>
          </a:p>
          <a:p>
            <a:pPr lvl="1"/>
            <a:r>
              <a:rPr lang="en-US" altLang="en-US"/>
              <a:t>Secondary</a:t>
            </a:r>
          </a:p>
          <a:p>
            <a:pPr lvl="2"/>
            <a:r>
              <a:rPr lang="en-US" altLang="en-US"/>
              <a:t>Level three</a:t>
            </a:r>
          </a:p>
          <a:p>
            <a:pPr lvl="3"/>
            <a:r>
              <a:rPr lang="en-US" altLang="en-US"/>
              <a:t>Level 4</a:t>
            </a:r>
          </a:p>
          <a:p>
            <a:pPr lvl="4"/>
            <a:r>
              <a:rPr lang="en-US" altLang="en-US"/>
              <a:t>Fifth grade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D08E6-3C82-4D5A-8D70-1F5024913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500F7-7B8B-44C2-AE4C-20B5014DBF59}" type="datetimeFigureOut">
              <a:rPr lang="en-US" altLang="en-US" sz="1100" smtClean="0"/>
              <a:t>12/10/2024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3FAC2-801F-4A3B-96AD-BCD30E59B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61E46-EE40-4973-AD84-7436F15DC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C641D-EAE5-49CE-B434-39A6FA9F5861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7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hyperlink" Target="https://zdliu0205.shinyapps.io/Visualization_v3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zdliu0205.shinyapps.io/street_map_visualization_tr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7C318-926F-4966-A7C4-691DAAE7B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276C810-E341-4CBF-80A3-D99103ECEC97}"/>
              </a:ext>
            </a:extLst>
          </p:cNvPr>
          <p:cNvGrpSpPr/>
          <p:nvPr/>
        </p:nvGrpSpPr>
        <p:grpSpPr>
          <a:xfrm>
            <a:off x="1" y="-47624"/>
            <a:ext cx="12191999" cy="976077"/>
            <a:chOff x="1" y="-47624"/>
            <a:chExt cx="12191999" cy="9760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411A94-44E1-4A77-86E9-6E6C90B7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EA207F-CC73-4C21-B43B-8856D834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5BF86A-5FF4-4253-8629-0423BDC5BBA2}"/>
              </a:ext>
            </a:extLst>
          </p:cNvPr>
          <p:cNvGrpSpPr/>
          <p:nvPr/>
        </p:nvGrpSpPr>
        <p:grpSpPr>
          <a:xfrm>
            <a:off x="1" y="6223001"/>
            <a:ext cx="12191999" cy="966552"/>
            <a:chOff x="1" y="-38099"/>
            <a:chExt cx="12191999" cy="9665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B96BCC5-1478-4C7C-9418-D96A48A2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38099"/>
              <a:ext cx="6545942" cy="96655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07642D-71FA-4E6A-AF00-5A92D0AF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0779D9A-276A-46D7-86A4-044705B0F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>
            <a:fillRect/>
          </a:stretch>
        </p:blipFill>
        <p:spPr>
          <a:xfrm>
            <a:off x="0" y="893037"/>
            <a:ext cx="5850790" cy="53653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203759-7279-4C71-910C-5E330B65DDC3}"/>
              </a:ext>
            </a:extLst>
          </p:cNvPr>
          <p:cNvSpPr txBox="1"/>
          <p:nvPr/>
        </p:nvSpPr>
        <p:spPr>
          <a:xfrm>
            <a:off x="4776826" y="2249244"/>
            <a:ext cx="7268870" cy="855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 defTabSz="914103"/>
            <a:r>
              <a:rPr lang="en-US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NYC Real-Time Traffic Speed Analysis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grpSp>
        <p:nvGrpSpPr>
          <p:cNvPr id="16" name="组合 109">
            <a:extLst>
              <a:ext uri="{FF2B5EF4-FFF2-40B4-BE49-F238E27FC236}">
                <a16:creationId xmlns:a16="http://schemas.microsoft.com/office/drawing/2014/main" id="{09F370C0-E093-4FA2-91F4-EFBEB7E58A56}"/>
              </a:ext>
            </a:extLst>
          </p:cNvPr>
          <p:cNvGrpSpPr/>
          <p:nvPr/>
        </p:nvGrpSpPr>
        <p:grpSpPr>
          <a:xfrm>
            <a:off x="6232321" y="3697529"/>
            <a:ext cx="3226231" cy="1151959"/>
            <a:chOff x="4691051" y="3403154"/>
            <a:chExt cx="3870969" cy="1436527"/>
          </a:xfrm>
          <a:solidFill>
            <a:srgbClr val="FCCA13"/>
          </a:solidFill>
        </p:grpSpPr>
        <p:sp>
          <p:nvSpPr>
            <p:cNvPr id="17" name="圆角矩形 34">
              <a:extLst>
                <a:ext uri="{FF2B5EF4-FFF2-40B4-BE49-F238E27FC236}">
                  <a16:creationId xmlns:a16="http://schemas.microsoft.com/office/drawing/2014/main" id="{0FB31856-25CD-42FE-98AC-9EFE0A07921F}"/>
                </a:ext>
              </a:extLst>
            </p:cNvPr>
            <p:cNvSpPr/>
            <p:nvPr/>
          </p:nvSpPr>
          <p:spPr>
            <a:xfrm>
              <a:off x="4691051" y="3433980"/>
              <a:ext cx="3870969" cy="140570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00">
                <a:solidFill>
                  <a:schemeClr val="bg1"/>
                </a:solidFill>
                <a:latin typeface="Calibri" panose="020F0502020204030204" pitchFamily="34" charset="0"/>
                <a:ea typeface="Source Han Serif SC" panose="02020400000000000000" pitchFamily="18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TextBox 35">
              <a:extLst>
                <a:ext uri="{FF2B5EF4-FFF2-40B4-BE49-F238E27FC236}">
                  <a16:creationId xmlns:a16="http://schemas.microsoft.com/office/drawing/2014/main" id="{734B396E-3288-47AF-940C-500EFE8A312C}"/>
                </a:ext>
              </a:extLst>
            </p:cNvPr>
            <p:cNvSpPr txBox="1"/>
            <p:nvPr/>
          </p:nvSpPr>
          <p:spPr>
            <a:xfrm>
              <a:off x="4799063" y="3403154"/>
              <a:ext cx="3762955" cy="129750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en-US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Reporter: </a:t>
              </a:r>
              <a:r>
                <a:rPr lang="en-US" altLang="en-US" sz="1400" b="1" i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Zhengda</a:t>
              </a: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Liu, Eva Song</a:t>
              </a:r>
            </a:p>
            <a:p>
              <a:pPr>
                <a:lnSpc>
                  <a:spcPct val="170000"/>
                </a:lnSpc>
              </a:pP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                  </a:t>
              </a:r>
              <a:r>
                <a:rPr lang="en-US" altLang="en-US" sz="1400" b="1" i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Shengyao</a:t>
              </a: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Ye, </a:t>
              </a:r>
              <a:r>
                <a:rPr lang="en-US" altLang="en-US" sz="1400" b="1" i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Jingwei</a:t>
              </a: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Zhang</a:t>
              </a:r>
            </a:p>
            <a:p>
              <a:pPr>
                <a:lnSpc>
                  <a:spcPct val="170000"/>
                </a:lnSpc>
              </a:pP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                  </a:t>
              </a:r>
              <a:r>
                <a:rPr lang="en-US" altLang="en-US" sz="1400" b="1" i="1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Tianle</a:t>
              </a:r>
              <a:r>
                <a:rPr lang="en-US" altLang="en-US" sz="14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ource Han Serif SC" panose="02020400000000000000" pitchFamily="18" charset="-122"/>
                </a:rPr>
                <a:t> Qiu</a:t>
              </a:r>
            </a:p>
          </p:txBody>
        </p:sp>
      </p:grpSp>
      <p:sp>
        <p:nvSpPr>
          <p:cNvPr id="19" name="TextBox 40">
            <a:extLst>
              <a:ext uri="{FF2B5EF4-FFF2-40B4-BE49-F238E27FC236}">
                <a16:creationId xmlns:a16="http://schemas.microsoft.com/office/drawing/2014/main" id="{3F65B043-C240-4015-A9FC-E6D5E129A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754" y="2808339"/>
            <a:ext cx="5813251" cy="352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922" tIns="46462" rIns="92922" bIns="46462">
            <a:normAutofit/>
          </a:bodyPr>
          <a:lstStyle>
            <a:lvl1pPr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algn="dist" defTabSz="92927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66" i="0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Overspeed Rate and Jam Rate Analysis</a:t>
            </a:r>
          </a:p>
        </p:txBody>
      </p:sp>
      <p:pic>
        <p:nvPicPr>
          <p:cNvPr id="21" name="tears - 泪花">
            <a:hlinkClick r:id="" action="ppaction://media"/>
            <a:extLst>
              <a:ext uri="{FF2B5EF4-FFF2-40B4-BE49-F238E27FC236}">
                <a16:creationId xmlns:a16="http://schemas.microsoft.com/office/drawing/2014/main" id="{8200EAC8-41FE-4938-BA92-1F609ADF9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74754" y="-1007993"/>
            <a:ext cx="60960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32B1FA-5FDA-6DC1-42FB-D528AB2FAD45}"/>
              </a:ext>
            </a:extLst>
          </p:cNvPr>
          <p:cNvSpPr txBox="1"/>
          <p:nvPr/>
        </p:nvSpPr>
        <p:spPr>
          <a:xfrm>
            <a:off x="8915399" y="96967"/>
            <a:ext cx="3199569" cy="6773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 defTabSz="914103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STAT605 Final Project 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79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5" grpId="0"/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276C810-E341-4CBF-80A3-D99103ECEC97}"/>
              </a:ext>
            </a:extLst>
          </p:cNvPr>
          <p:cNvGrpSpPr/>
          <p:nvPr/>
        </p:nvGrpSpPr>
        <p:grpSpPr>
          <a:xfrm>
            <a:off x="1" y="-47624"/>
            <a:ext cx="12191999" cy="976077"/>
            <a:chOff x="1" y="-47624"/>
            <a:chExt cx="12191999" cy="9760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411A94-44E1-4A77-86E9-6E6C90B7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EA207F-CC73-4C21-B43B-8856D834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7CEE53D5-03D4-45B3-B8F8-7EE60B46E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>
            <a:fillRect/>
          </a:stretch>
        </p:blipFill>
        <p:spPr>
          <a:xfrm>
            <a:off x="1949450" y="3055467"/>
            <a:ext cx="8293100" cy="380253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3CE969E1-42B9-4791-B261-A69418898974}"/>
              </a:ext>
            </a:extLst>
          </p:cNvPr>
          <p:cNvSpPr txBox="1"/>
          <p:nvPr/>
        </p:nvSpPr>
        <p:spPr>
          <a:xfrm>
            <a:off x="4204687" y="1784637"/>
            <a:ext cx="3434981" cy="677266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Results</a:t>
            </a:r>
            <a:endParaRPr kumimoji="0" lang="en-US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BCC941F-24FC-4AA8-9D6D-9624B5C438FA}"/>
              </a:ext>
            </a:extLst>
          </p:cNvPr>
          <p:cNvSpPr txBox="1"/>
          <p:nvPr/>
        </p:nvSpPr>
        <p:spPr>
          <a:xfrm>
            <a:off x="4131944" y="1046372"/>
            <a:ext cx="3580468" cy="1076898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2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/>
          <p:cNvSpPr/>
          <p:nvPr/>
        </p:nvSpPr>
        <p:spPr bwMode="auto">
          <a:xfrm>
            <a:off x="4542367" y="2190752"/>
            <a:ext cx="2728384" cy="2726267"/>
          </a:xfrm>
          <a:custGeom>
            <a:avLst/>
            <a:gdLst>
              <a:gd name="T0" fmla="*/ 941 w 1117"/>
              <a:gd name="T1" fmla="*/ 239 h 1118"/>
              <a:gd name="T2" fmla="*/ 239 w 1117"/>
              <a:gd name="T3" fmla="*/ 177 h 1118"/>
              <a:gd name="T4" fmla="*/ 176 w 1117"/>
              <a:gd name="T5" fmla="*/ 879 h 1118"/>
              <a:gd name="T6" fmla="*/ 878 w 1117"/>
              <a:gd name="T7" fmla="*/ 941 h 1118"/>
              <a:gd name="T8" fmla="*/ 941 w 1117"/>
              <a:gd name="T9" fmla="*/ 23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" h="1118">
                <a:moveTo>
                  <a:pt x="941" y="239"/>
                </a:moveTo>
                <a:cubicBezTo>
                  <a:pt x="764" y="28"/>
                  <a:pt x="450" y="0"/>
                  <a:pt x="239" y="177"/>
                </a:cubicBezTo>
                <a:cubicBezTo>
                  <a:pt x="28" y="353"/>
                  <a:pt x="0" y="668"/>
                  <a:pt x="176" y="879"/>
                </a:cubicBezTo>
                <a:cubicBezTo>
                  <a:pt x="353" y="1090"/>
                  <a:pt x="667" y="1118"/>
                  <a:pt x="878" y="941"/>
                </a:cubicBezTo>
                <a:cubicBezTo>
                  <a:pt x="1089" y="765"/>
                  <a:pt x="1117" y="450"/>
                  <a:pt x="941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5988051" y="3858687"/>
            <a:ext cx="116417" cy="29633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" name="Freeform 19"/>
          <p:cNvSpPr/>
          <p:nvPr/>
        </p:nvSpPr>
        <p:spPr bwMode="auto">
          <a:xfrm>
            <a:off x="5689600" y="3014137"/>
            <a:ext cx="361951" cy="313267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Freeform 21"/>
          <p:cNvSpPr/>
          <p:nvPr/>
        </p:nvSpPr>
        <p:spPr bwMode="auto">
          <a:xfrm>
            <a:off x="5689600" y="3905254"/>
            <a:ext cx="491067" cy="160867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23"/>
          <p:cNvSpPr/>
          <p:nvPr/>
        </p:nvSpPr>
        <p:spPr bwMode="auto">
          <a:xfrm>
            <a:off x="5668433" y="4013203"/>
            <a:ext cx="325967" cy="74084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157"/>
          <p:cNvSpPr>
            <a:spLocks noChangeAspect="1" noEditPoints="1"/>
          </p:cNvSpPr>
          <p:nvPr/>
        </p:nvSpPr>
        <p:spPr bwMode="auto">
          <a:xfrm>
            <a:off x="4810651" y="4631407"/>
            <a:ext cx="254812" cy="282189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BDDB0D-88FF-4A3F-A736-1B6B2A5705EA}"/>
              </a:ext>
            </a:extLst>
          </p:cNvPr>
          <p:cNvGrpSpPr/>
          <p:nvPr/>
        </p:nvGrpSpPr>
        <p:grpSpPr>
          <a:xfrm>
            <a:off x="5502463" y="4751920"/>
            <a:ext cx="1537433" cy="1885384"/>
            <a:chOff x="4059773" y="1574801"/>
            <a:chExt cx="4074578" cy="541866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3F1C194-9F88-46AA-B34D-D31533A80F01}"/>
                </a:ext>
              </a:extLst>
            </p:cNvPr>
            <p:cNvGrpSpPr/>
            <p:nvPr/>
          </p:nvGrpSpPr>
          <p:grpSpPr>
            <a:xfrm>
              <a:off x="4059773" y="1574801"/>
              <a:ext cx="4074578" cy="5418667"/>
              <a:chOff x="4059773" y="1574801"/>
              <a:chExt cx="4074578" cy="5418667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922DED6-A87C-46AE-92A7-5549AC303723}"/>
                  </a:ext>
                </a:extLst>
              </p:cNvPr>
              <p:cNvGrpSpPr/>
              <p:nvPr/>
            </p:nvGrpSpPr>
            <p:grpSpPr>
              <a:xfrm>
                <a:off x="4059773" y="1574801"/>
                <a:ext cx="4074578" cy="5418667"/>
                <a:chOff x="4059773" y="1574801"/>
                <a:chExt cx="4074578" cy="5418667"/>
              </a:xfrm>
            </p:grpSpPr>
            <p:sp>
              <p:nvSpPr>
                <p:cNvPr id="2" name="Rectangle 5"/>
                <p:cNvSpPr>
                  <a:spLocks noChangeArrowheads="1"/>
                </p:cNvSpPr>
                <p:nvPr/>
              </p:nvSpPr>
              <p:spPr bwMode="auto">
                <a:xfrm>
                  <a:off x="5835651" y="4612217"/>
                  <a:ext cx="273051" cy="225848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3" name="Freeform 7"/>
                <p:cNvSpPr/>
                <p:nvPr/>
              </p:nvSpPr>
              <p:spPr bwMode="auto">
                <a:xfrm>
                  <a:off x="4584700" y="1574801"/>
                  <a:ext cx="2144184" cy="1684867"/>
                </a:xfrm>
                <a:custGeom>
                  <a:avLst/>
                  <a:gdLst>
                    <a:gd name="T0" fmla="*/ 228 w 878"/>
                    <a:gd name="T1" fmla="*/ 20 h 691"/>
                    <a:gd name="T2" fmla="*/ 59 w 878"/>
                    <a:gd name="T3" fmla="*/ 12 h 691"/>
                    <a:gd name="T4" fmla="*/ 46 w 878"/>
                    <a:gd name="T5" fmla="*/ 180 h 691"/>
                    <a:gd name="T6" fmla="*/ 27 w 878"/>
                    <a:gd name="T7" fmla="*/ 517 h 691"/>
                    <a:gd name="T8" fmla="*/ 99 w 878"/>
                    <a:gd name="T9" fmla="*/ 691 h 691"/>
                    <a:gd name="T10" fmla="*/ 111 w 878"/>
                    <a:gd name="T11" fmla="*/ 654 h 691"/>
                    <a:gd name="T12" fmla="*/ 401 w 878"/>
                    <a:gd name="T13" fmla="*/ 397 h 691"/>
                    <a:gd name="T14" fmla="*/ 651 w 878"/>
                    <a:gd name="T15" fmla="*/ 412 h 691"/>
                    <a:gd name="T16" fmla="*/ 842 w 878"/>
                    <a:gd name="T17" fmla="*/ 560 h 691"/>
                    <a:gd name="T18" fmla="*/ 753 w 878"/>
                    <a:gd name="T19" fmla="*/ 172 h 691"/>
                    <a:gd name="T20" fmla="*/ 732 w 878"/>
                    <a:gd name="T21" fmla="*/ 150 h 691"/>
                    <a:gd name="T22" fmla="*/ 638 w 878"/>
                    <a:gd name="T23" fmla="*/ 80 h 691"/>
                    <a:gd name="T24" fmla="*/ 627 w 878"/>
                    <a:gd name="T25" fmla="*/ 72 h 691"/>
                    <a:gd name="T26" fmla="*/ 228 w 878"/>
                    <a:gd name="T27" fmla="*/ 2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78" h="691">
                      <a:moveTo>
                        <a:pt x="228" y="20"/>
                      </a:moveTo>
                      <a:cubicBezTo>
                        <a:pt x="98" y="32"/>
                        <a:pt x="59" y="12"/>
                        <a:pt x="59" y="12"/>
                      </a:cubicBezTo>
                      <a:cubicBezTo>
                        <a:pt x="59" y="12"/>
                        <a:pt x="74" y="53"/>
                        <a:pt x="46" y="180"/>
                      </a:cubicBezTo>
                      <a:cubicBezTo>
                        <a:pt x="22" y="288"/>
                        <a:pt x="0" y="397"/>
                        <a:pt x="27" y="517"/>
                      </a:cubicBezTo>
                      <a:cubicBezTo>
                        <a:pt x="37" y="578"/>
                        <a:pt x="61" y="638"/>
                        <a:pt x="99" y="691"/>
                      </a:cubicBezTo>
                      <a:cubicBezTo>
                        <a:pt x="102" y="679"/>
                        <a:pt x="106" y="666"/>
                        <a:pt x="111" y="654"/>
                      </a:cubicBezTo>
                      <a:cubicBezTo>
                        <a:pt x="162" y="521"/>
                        <a:pt x="273" y="429"/>
                        <a:pt x="401" y="397"/>
                      </a:cubicBezTo>
                      <a:cubicBezTo>
                        <a:pt x="481" y="377"/>
                        <a:pt x="568" y="381"/>
                        <a:pt x="651" y="412"/>
                      </a:cubicBezTo>
                      <a:cubicBezTo>
                        <a:pt x="731" y="443"/>
                        <a:pt x="796" y="495"/>
                        <a:pt x="842" y="560"/>
                      </a:cubicBezTo>
                      <a:cubicBezTo>
                        <a:pt x="878" y="428"/>
                        <a:pt x="850" y="282"/>
                        <a:pt x="753" y="172"/>
                      </a:cubicBezTo>
                      <a:cubicBezTo>
                        <a:pt x="747" y="164"/>
                        <a:pt x="739" y="157"/>
                        <a:pt x="732" y="150"/>
                      </a:cubicBezTo>
                      <a:cubicBezTo>
                        <a:pt x="704" y="122"/>
                        <a:pt x="672" y="98"/>
                        <a:pt x="638" y="80"/>
                      </a:cubicBezTo>
                      <a:cubicBezTo>
                        <a:pt x="635" y="77"/>
                        <a:pt x="631" y="75"/>
                        <a:pt x="627" y="72"/>
                      </a:cubicBezTo>
                      <a:cubicBezTo>
                        <a:pt x="489" y="0"/>
                        <a:pt x="357" y="9"/>
                        <a:pt x="228" y="2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4" name="Freeform 9"/>
                <p:cNvSpPr/>
                <p:nvPr/>
              </p:nvSpPr>
              <p:spPr bwMode="auto">
                <a:xfrm>
                  <a:off x="6032500" y="2889254"/>
                  <a:ext cx="2101851" cy="2103967"/>
                </a:xfrm>
                <a:custGeom>
                  <a:avLst/>
                  <a:gdLst>
                    <a:gd name="T0" fmla="*/ 441 w 861"/>
                    <a:gd name="T1" fmla="*/ 32 h 862"/>
                    <a:gd name="T2" fmla="*/ 241 w 861"/>
                    <a:gd name="T3" fmla="*/ 9 h 862"/>
                    <a:gd name="T4" fmla="*/ 262 w 861"/>
                    <a:gd name="T5" fmla="*/ 31 h 862"/>
                    <a:gd name="T6" fmla="*/ 351 w 861"/>
                    <a:gd name="T7" fmla="*/ 419 h 862"/>
                    <a:gd name="T8" fmla="*/ 224 w 861"/>
                    <a:gd name="T9" fmla="*/ 621 h 862"/>
                    <a:gd name="T10" fmla="*/ 0 w 861"/>
                    <a:gd name="T11" fmla="*/ 722 h 862"/>
                    <a:gd name="T12" fmla="*/ 374 w 861"/>
                    <a:gd name="T13" fmla="*/ 834 h 862"/>
                    <a:gd name="T14" fmla="*/ 394 w 861"/>
                    <a:gd name="T15" fmla="*/ 829 h 862"/>
                    <a:gd name="T16" fmla="*/ 511 w 861"/>
                    <a:gd name="T17" fmla="*/ 781 h 862"/>
                    <a:gd name="T18" fmla="*/ 524 w 861"/>
                    <a:gd name="T19" fmla="*/ 774 h 862"/>
                    <a:gd name="T20" fmla="*/ 769 w 861"/>
                    <a:gd name="T21" fmla="*/ 455 h 862"/>
                    <a:gd name="T22" fmla="*/ 861 w 861"/>
                    <a:gd name="T23" fmla="*/ 314 h 862"/>
                    <a:gd name="T24" fmla="*/ 722 w 861"/>
                    <a:gd name="T25" fmla="*/ 218 h 862"/>
                    <a:gd name="T26" fmla="*/ 441 w 861"/>
                    <a:gd name="T27" fmla="*/ 32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61" h="862">
                      <a:moveTo>
                        <a:pt x="441" y="32"/>
                      </a:moveTo>
                      <a:cubicBezTo>
                        <a:pt x="379" y="9"/>
                        <a:pt x="311" y="0"/>
                        <a:pt x="241" y="9"/>
                      </a:cubicBezTo>
                      <a:cubicBezTo>
                        <a:pt x="249" y="16"/>
                        <a:pt x="256" y="23"/>
                        <a:pt x="262" y="31"/>
                      </a:cubicBezTo>
                      <a:cubicBezTo>
                        <a:pt x="359" y="141"/>
                        <a:pt x="387" y="287"/>
                        <a:pt x="351" y="419"/>
                      </a:cubicBezTo>
                      <a:cubicBezTo>
                        <a:pt x="330" y="495"/>
                        <a:pt x="288" y="565"/>
                        <a:pt x="224" y="621"/>
                      </a:cubicBezTo>
                      <a:cubicBezTo>
                        <a:pt x="159" y="678"/>
                        <a:pt x="80" y="712"/>
                        <a:pt x="0" y="722"/>
                      </a:cubicBezTo>
                      <a:cubicBezTo>
                        <a:pt x="95" y="815"/>
                        <a:pt x="234" y="862"/>
                        <a:pt x="374" y="834"/>
                      </a:cubicBezTo>
                      <a:cubicBezTo>
                        <a:pt x="381" y="833"/>
                        <a:pt x="388" y="831"/>
                        <a:pt x="394" y="829"/>
                      </a:cubicBezTo>
                      <a:cubicBezTo>
                        <a:pt x="436" y="819"/>
                        <a:pt x="476" y="802"/>
                        <a:pt x="511" y="781"/>
                      </a:cubicBezTo>
                      <a:cubicBezTo>
                        <a:pt x="515" y="779"/>
                        <a:pt x="520" y="777"/>
                        <a:pt x="524" y="774"/>
                      </a:cubicBezTo>
                      <a:cubicBezTo>
                        <a:pt x="655" y="692"/>
                        <a:pt x="714" y="573"/>
                        <a:pt x="769" y="455"/>
                      </a:cubicBezTo>
                      <a:cubicBezTo>
                        <a:pt x="825" y="338"/>
                        <a:pt x="861" y="314"/>
                        <a:pt x="861" y="314"/>
                      </a:cubicBezTo>
                      <a:cubicBezTo>
                        <a:pt x="861" y="314"/>
                        <a:pt x="818" y="306"/>
                        <a:pt x="722" y="218"/>
                      </a:cubicBezTo>
                      <a:cubicBezTo>
                        <a:pt x="641" y="143"/>
                        <a:pt x="557" y="69"/>
                        <a:pt x="441" y="32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" name="Freeform 11"/>
                <p:cNvSpPr/>
                <p:nvPr/>
              </p:nvSpPr>
              <p:spPr bwMode="auto">
                <a:xfrm>
                  <a:off x="4059773" y="3255437"/>
                  <a:ext cx="1960033" cy="2305049"/>
                </a:xfrm>
                <a:custGeom>
                  <a:avLst/>
                  <a:gdLst>
                    <a:gd name="T0" fmla="*/ 29 w 803"/>
                    <a:gd name="T1" fmla="*/ 257 h 945"/>
                    <a:gd name="T2" fmla="*/ 17 w 803"/>
                    <a:gd name="T3" fmla="*/ 294 h 945"/>
                    <a:gd name="T4" fmla="*/ 2 w 803"/>
                    <a:gd name="T5" fmla="*/ 401 h 945"/>
                    <a:gd name="T6" fmla="*/ 0 w 803"/>
                    <a:gd name="T7" fmla="*/ 415 h 945"/>
                    <a:gd name="T8" fmla="*/ 141 w 803"/>
                    <a:gd name="T9" fmla="*/ 792 h 945"/>
                    <a:gd name="T10" fmla="*/ 212 w 803"/>
                    <a:gd name="T11" fmla="*/ 945 h 945"/>
                    <a:gd name="T12" fmla="*/ 367 w 803"/>
                    <a:gd name="T13" fmla="*/ 879 h 945"/>
                    <a:gd name="T14" fmla="*/ 674 w 803"/>
                    <a:gd name="T15" fmla="*/ 738 h 945"/>
                    <a:gd name="T16" fmla="*/ 803 w 803"/>
                    <a:gd name="T17" fmla="*/ 573 h 945"/>
                    <a:gd name="T18" fmla="*/ 783 w 803"/>
                    <a:gd name="T19" fmla="*/ 578 h 945"/>
                    <a:gd name="T20" fmla="*/ 409 w 803"/>
                    <a:gd name="T21" fmla="*/ 466 h 945"/>
                    <a:gd name="T22" fmla="*/ 292 w 803"/>
                    <a:gd name="T23" fmla="*/ 248 h 945"/>
                    <a:gd name="T24" fmla="*/ 319 w 803"/>
                    <a:gd name="T25" fmla="*/ 0 h 945"/>
                    <a:gd name="T26" fmla="*/ 29 w 803"/>
                    <a:gd name="T27" fmla="*/ 257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03" h="944">
                      <a:moveTo>
                        <a:pt x="29" y="257"/>
                      </a:moveTo>
                      <a:cubicBezTo>
                        <a:pt x="24" y="269"/>
                        <a:pt x="20" y="282"/>
                        <a:pt x="17" y="294"/>
                      </a:cubicBezTo>
                      <a:cubicBezTo>
                        <a:pt x="7" y="330"/>
                        <a:pt x="2" y="366"/>
                        <a:pt x="2" y="401"/>
                      </a:cubicBezTo>
                      <a:cubicBezTo>
                        <a:pt x="1" y="406"/>
                        <a:pt x="0" y="410"/>
                        <a:pt x="0" y="415"/>
                      </a:cubicBezTo>
                      <a:cubicBezTo>
                        <a:pt x="1" y="571"/>
                        <a:pt x="70" y="683"/>
                        <a:pt x="141" y="792"/>
                      </a:cubicBezTo>
                      <a:cubicBezTo>
                        <a:pt x="211" y="902"/>
                        <a:pt x="212" y="945"/>
                        <a:pt x="212" y="945"/>
                      </a:cubicBezTo>
                      <a:cubicBezTo>
                        <a:pt x="212" y="945"/>
                        <a:pt x="241" y="913"/>
                        <a:pt x="367" y="879"/>
                      </a:cubicBezTo>
                      <a:cubicBezTo>
                        <a:pt x="473" y="849"/>
                        <a:pt x="580" y="817"/>
                        <a:pt x="674" y="738"/>
                      </a:cubicBezTo>
                      <a:cubicBezTo>
                        <a:pt x="729" y="696"/>
                        <a:pt x="774" y="640"/>
                        <a:pt x="803" y="573"/>
                      </a:cubicBezTo>
                      <a:cubicBezTo>
                        <a:pt x="796" y="575"/>
                        <a:pt x="790" y="576"/>
                        <a:pt x="783" y="578"/>
                      </a:cubicBezTo>
                      <a:cubicBezTo>
                        <a:pt x="642" y="605"/>
                        <a:pt x="504" y="559"/>
                        <a:pt x="409" y="466"/>
                      </a:cubicBezTo>
                      <a:cubicBezTo>
                        <a:pt x="351" y="409"/>
                        <a:pt x="309" y="334"/>
                        <a:pt x="292" y="248"/>
                      </a:cubicBezTo>
                      <a:cubicBezTo>
                        <a:pt x="275" y="161"/>
                        <a:pt x="286" y="75"/>
                        <a:pt x="319" y="0"/>
                      </a:cubicBezTo>
                      <a:cubicBezTo>
                        <a:pt x="191" y="32"/>
                        <a:pt x="80" y="124"/>
                        <a:pt x="29" y="2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" name="Freeform 13"/>
                <p:cNvSpPr/>
                <p:nvPr/>
              </p:nvSpPr>
              <p:spPr bwMode="auto">
                <a:xfrm>
                  <a:off x="4682304" y="2472008"/>
                  <a:ext cx="2300817" cy="2300816"/>
                </a:xfrm>
                <a:custGeom>
                  <a:avLst/>
                  <a:gdLst>
                    <a:gd name="T0" fmla="*/ 794 w 943"/>
                    <a:gd name="T1" fmla="*/ 201 h 943"/>
                    <a:gd name="T2" fmla="*/ 202 w 943"/>
                    <a:gd name="T3" fmla="*/ 149 h 943"/>
                    <a:gd name="T4" fmla="*/ 149 w 943"/>
                    <a:gd name="T5" fmla="*/ 741 h 943"/>
                    <a:gd name="T6" fmla="*/ 741 w 943"/>
                    <a:gd name="T7" fmla="*/ 794 h 943"/>
                    <a:gd name="T8" fmla="*/ 794 w 943"/>
                    <a:gd name="T9" fmla="*/ 201 h 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3" h="943">
                      <a:moveTo>
                        <a:pt x="794" y="201"/>
                      </a:moveTo>
                      <a:cubicBezTo>
                        <a:pt x="645" y="23"/>
                        <a:pt x="380" y="0"/>
                        <a:pt x="202" y="149"/>
                      </a:cubicBezTo>
                      <a:cubicBezTo>
                        <a:pt x="24" y="298"/>
                        <a:pt x="0" y="563"/>
                        <a:pt x="149" y="741"/>
                      </a:cubicBezTo>
                      <a:cubicBezTo>
                        <a:pt x="298" y="919"/>
                        <a:pt x="563" y="943"/>
                        <a:pt x="741" y="794"/>
                      </a:cubicBezTo>
                      <a:cubicBezTo>
                        <a:pt x="919" y="645"/>
                        <a:pt x="943" y="379"/>
                        <a:pt x="794" y="20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" name="Freeform 14"/>
                <p:cNvSpPr/>
                <p:nvPr/>
              </p:nvSpPr>
              <p:spPr bwMode="auto">
                <a:xfrm>
                  <a:off x="6155267" y="5765801"/>
                  <a:ext cx="1382184" cy="1227667"/>
                </a:xfrm>
                <a:custGeom>
                  <a:avLst/>
                  <a:gdLst>
                    <a:gd name="T0" fmla="*/ 18 w 566"/>
                    <a:gd name="T1" fmla="*/ 375 h 503"/>
                    <a:gd name="T2" fmla="*/ 566 w 566"/>
                    <a:gd name="T3" fmla="*/ 35 h 503"/>
                    <a:gd name="T4" fmla="*/ 18 w 566"/>
                    <a:gd name="T5" fmla="*/ 375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6" h="502">
                      <a:moveTo>
                        <a:pt x="18" y="375"/>
                      </a:moveTo>
                      <a:cubicBezTo>
                        <a:pt x="0" y="371"/>
                        <a:pt x="156" y="0"/>
                        <a:pt x="566" y="35"/>
                      </a:cubicBezTo>
                      <a:cubicBezTo>
                        <a:pt x="566" y="35"/>
                        <a:pt x="520" y="503"/>
                        <a:pt x="18" y="37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9" name="Freeform 15"/>
                <p:cNvSpPr/>
                <p:nvPr/>
              </p:nvSpPr>
              <p:spPr bwMode="auto">
                <a:xfrm>
                  <a:off x="4601633" y="5420785"/>
                  <a:ext cx="1100667" cy="1100667"/>
                </a:xfrm>
                <a:custGeom>
                  <a:avLst/>
                  <a:gdLst>
                    <a:gd name="T0" fmla="*/ 449 w 451"/>
                    <a:gd name="T1" fmla="*/ 429 h 451"/>
                    <a:gd name="T2" fmla="*/ 0 w 451"/>
                    <a:gd name="T3" fmla="*/ 124 h 451"/>
                    <a:gd name="T4" fmla="*/ 449 w 451"/>
                    <a:gd name="T5" fmla="*/ 429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1" h="451">
                      <a:moveTo>
                        <a:pt x="449" y="429"/>
                      </a:moveTo>
                      <a:cubicBezTo>
                        <a:pt x="451" y="444"/>
                        <a:pt x="113" y="451"/>
                        <a:pt x="0" y="124"/>
                      </a:cubicBezTo>
                      <a:cubicBezTo>
                        <a:pt x="0" y="124"/>
                        <a:pt x="375" y="0"/>
                        <a:pt x="449" y="4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  <p:sp>
            <p:nvSpPr>
              <p:cNvPr id="12" name="Freeform 20"/>
              <p:cNvSpPr/>
              <p:nvPr/>
            </p:nvSpPr>
            <p:spPr bwMode="auto">
              <a:xfrm>
                <a:off x="5503333" y="3409954"/>
                <a:ext cx="817035" cy="685800"/>
              </a:xfrm>
              <a:custGeom>
                <a:avLst/>
                <a:gdLst>
                  <a:gd name="T0" fmla="*/ 152 w 442"/>
                  <a:gd name="T1" fmla="*/ 10 h 371"/>
                  <a:gd name="T2" fmla="*/ 158 w 442"/>
                  <a:gd name="T3" fmla="*/ 40 h 371"/>
                  <a:gd name="T4" fmla="*/ 200 w 442"/>
                  <a:gd name="T5" fmla="*/ 72 h 371"/>
                  <a:gd name="T6" fmla="*/ 258 w 442"/>
                  <a:gd name="T7" fmla="*/ 14 h 371"/>
                  <a:gd name="T8" fmla="*/ 257 w 442"/>
                  <a:gd name="T9" fmla="*/ 0 h 371"/>
                  <a:gd name="T10" fmla="*/ 277 w 442"/>
                  <a:gd name="T11" fmla="*/ 19 h 371"/>
                  <a:gd name="T12" fmla="*/ 278 w 442"/>
                  <a:gd name="T13" fmla="*/ 28 h 371"/>
                  <a:gd name="T14" fmla="*/ 374 w 442"/>
                  <a:gd name="T15" fmla="*/ 56 h 371"/>
                  <a:gd name="T16" fmla="*/ 429 w 442"/>
                  <a:gd name="T17" fmla="*/ 197 h 371"/>
                  <a:gd name="T18" fmla="*/ 420 w 442"/>
                  <a:gd name="T19" fmla="*/ 336 h 371"/>
                  <a:gd name="T20" fmla="*/ 360 w 442"/>
                  <a:gd name="T21" fmla="*/ 356 h 371"/>
                  <a:gd name="T22" fmla="*/ 325 w 442"/>
                  <a:gd name="T23" fmla="*/ 352 h 371"/>
                  <a:gd name="T24" fmla="*/ 324 w 442"/>
                  <a:gd name="T25" fmla="*/ 309 h 371"/>
                  <a:gd name="T26" fmla="*/ 316 w 442"/>
                  <a:gd name="T27" fmla="*/ 252 h 371"/>
                  <a:gd name="T28" fmla="*/ 334 w 442"/>
                  <a:gd name="T29" fmla="*/ 248 h 371"/>
                  <a:gd name="T30" fmla="*/ 311 w 442"/>
                  <a:gd name="T31" fmla="*/ 226 h 371"/>
                  <a:gd name="T32" fmla="*/ 269 w 442"/>
                  <a:gd name="T33" fmla="*/ 248 h 371"/>
                  <a:gd name="T34" fmla="*/ 208 w 442"/>
                  <a:gd name="T35" fmla="*/ 237 h 371"/>
                  <a:gd name="T36" fmla="*/ 206 w 442"/>
                  <a:gd name="T37" fmla="*/ 117 h 371"/>
                  <a:gd name="T38" fmla="*/ 202 w 442"/>
                  <a:gd name="T39" fmla="*/ 105 h 371"/>
                  <a:gd name="T40" fmla="*/ 211 w 442"/>
                  <a:gd name="T41" fmla="*/ 89 h 371"/>
                  <a:gd name="T42" fmla="*/ 234 w 442"/>
                  <a:gd name="T43" fmla="*/ 73 h 371"/>
                  <a:gd name="T44" fmla="*/ 227 w 442"/>
                  <a:gd name="T45" fmla="*/ 64 h 371"/>
                  <a:gd name="T46" fmla="*/ 204 w 442"/>
                  <a:gd name="T47" fmla="*/ 81 h 371"/>
                  <a:gd name="T48" fmla="*/ 196 w 442"/>
                  <a:gd name="T49" fmla="*/ 81 h 371"/>
                  <a:gd name="T50" fmla="*/ 176 w 442"/>
                  <a:gd name="T51" fmla="*/ 68 h 371"/>
                  <a:gd name="T52" fmla="*/ 166 w 442"/>
                  <a:gd name="T53" fmla="*/ 79 h 371"/>
                  <a:gd name="T54" fmla="*/ 187 w 442"/>
                  <a:gd name="T55" fmla="*/ 91 h 371"/>
                  <a:gd name="T56" fmla="*/ 184 w 442"/>
                  <a:gd name="T57" fmla="*/ 101 h 371"/>
                  <a:gd name="T58" fmla="*/ 174 w 442"/>
                  <a:gd name="T59" fmla="*/ 117 h 371"/>
                  <a:gd name="T60" fmla="*/ 165 w 442"/>
                  <a:gd name="T61" fmla="*/ 226 h 371"/>
                  <a:gd name="T62" fmla="*/ 118 w 442"/>
                  <a:gd name="T63" fmla="*/ 227 h 371"/>
                  <a:gd name="T64" fmla="*/ 89 w 442"/>
                  <a:gd name="T65" fmla="*/ 267 h 371"/>
                  <a:gd name="T66" fmla="*/ 102 w 442"/>
                  <a:gd name="T67" fmla="*/ 275 h 371"/>
                  <a:gd name="T68" fmla="*/ 98 w 442"/>
                  <a:gd name="T69" fmla="*/ 364 h 371"/>
                  <a:gd name="T70" fmla="*/ 53 w 442"/>
                  <a:gd name="T71" fmla="*/ 367 h 371"/>
                  <a:gd name="T72" fmla="*/ 4 w 442"/>
                  <a:gd name="T73" fmla="*/ 310 h 371"/>
                  <a:gd name="T74" fmla="*/ 6 w 442"/>
                  <a:gd name="T75" fmla="*/ 180 h 371"/>
                  <a:gd name="T76" fmla="*/ 46 w 442"/>
                  <a:gd name="T77" fmla="*/ 77 h 371"/>
                  <a:gd name="T78" fmla="*/ 125 w 442"/>
                  <a:gd name="T79" fmla="*/ 46 h 371"/>
                  <a:gd name="T80" fmla="*/ 152 w 442"/>
                  <a:gd name="T81" fmla="*/ 1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2" h="371">
                    <a:moveTo>
                      <a:pt x="152" y="10"/>
                    </a:moveTo>
                    <a:cubicBezTo>
                      <a:pt x="152" y="10"/>
                      <a:pt x="149" y="27"/>
                      <a:pt x="158" y="40"/>
                    </a:cubicBezTo>
                    <a:cubicBezTo>
                      <a:pt x="168" y="53"/>
                      <a:pt x="193" y="75"/>
                      <a:pt x="200" y="72"/>
                    </a:cubicBezTo>
                    <a:cubicBezTo>
                      <a:pt x="207" y="70"/>
                      <a:pt x="255" y="26"/>
                      <a:pt x="258" y="14"/>
                    </a:cubicBezTo>
                    <a:cubicBezTo>
                      <a:pt x="261" y="2"/>
                      <a:pt x="257" y="0"/>
                      <a:pt x="257" y="0"/>
                    </a:cubicBezTo>
                    <a:cubicBezTo>
                      <a:pt x="257" y="0"/>
                      <a:pt x="276" y="15"/>
                      <a:pt x="277" y="19"/>
                    </a:cubicBezTo>
                    <a:cubicBezTo>
                      <a:pt x="278" y="24"/>
                      <a:pt x="278" y="28"/>
                      <a:pt x="278" y="28"/>
                    </a:cubicBezTo>
                    <a:cubicBezTo>
                      <a:pt x="278" y="28"/>
                      <a:pt x="346" y="34"/>
                      <a:pt x="374" y="56"/>
                    </a:cubicBezTo>
                    <a:cubicBezTo>
                      <a:pt x="402" y="78"/>
                      <a:pt x="421" y="146"/>
                      <a:pt x="429" y="197"/>
                    </a:cubicBezTo>
                    <a:cubicBezTo>
                      <a:pt x="437" y="247"/>
                      <a:pt x="442" y="316"/>
                      <a:pt x="420" y="336"/>
                    </a:cubicBezTo>
                    <a:cubicBezTo>
                      <a:pt x="398" y="356"/>
                      <a:pt x="360" y="356"/>
                      <a:pt x="360" y="356"/>
                    </a:cubicBezTo>
                    <a:cubicBezTo>
                      <a:pt x="360" y="356"/>
                      <a:pt x="328" y="360"/>
                      <a:pt x="325" y="352"/>
                    </a:cubicBezTo>
                    <a:cubicBezTo>
                      <a:pt x="323" y="344"/>
                      <a:pt x="331" y="328"/>
                      <a:pt x="324" y="309"/>
                    </a:cubicBezTo>
                    <a:cubicBezTo>
                      <a:pt x="317" y="291"/>
                      <a:pt x="310" y="263"/>
                      <a:pt x="316" y="252"/>
                    </a:cubicBezTo>
                    <a:cubicBezTo>
                      <a:pt x="334" y="248"/>
                      <a:pt x="334" y="248"/>
                      <a:pt x="334" y="248"/>
                    </a:cubicBezTo>
                    <a:cubicBezTo>
                      <a:pt x="334" y="248"/>
                      <a:pt x="328" y="225"/>
                      <a:pt x="311" y="226"/>
                    </a:cubicBezTo>
                    <a:cubicBezTo>
                      <a:pt x="294" y="227"/>
                      <a:pt x="290" y="248"/>
                      <a:pt x="269" y="248"/>
                    </a:cubicBezTo>
                    <a:cubicBezTo>
                      <a:pt x="249" y="248"/>
                      <a:pt x="208" y="237"/>
                      <a:pt x="208" y="237"/>
                    </a:cubicBezTo>
                    <a:cubicBezTo>
                      <a:pt x="206" y="117"/>
                      <a:pt x="206" y="117"/>
                      <a:pt x="206" y="117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11" y="89"/>
                      <a:pt x="211" y="89"/>
                      <a:pt x="211" y="89"/>
                    </a:cubicBezTo>
                    <a:cubicBezTo>
                      <a:pt x="234" y="73"/>
                      <a:pt x="234" y="73"/>
                      <a:pt x="234" y="73"/>
                    </a:cubicBezTo>
                    <a:cubicBezTo>
                      <a:pt x="227" y="64"/>
                      <a:pt x="227" y="64"/>
                      <a:pt x="227" y="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196" y="81"/>
                      <a:pt x="196" y="81"/>
                      <a:pt x="196" y="81"/>
                    </a:cubicBezTo>
                    <a:cubicBezTo>
                      <a:pt x="176" y="68"/>
                      <a:pt x="176" y="68"/>
                      <a:pt x="176" y="68"/>
                    </a:cubicBezTo>
                    <a:cubicBezTo>
                      <a:pt x="166" y="79"/>
                      <a:pt x="166" y="79"/>
                      <a:pt x="166" y="79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184" y="101"/>
                      <a:pt x="184" y="101"/>
                      <a:pt x="184" y="101"/>
                    </a:cubicBezTo>
                    <a:cubicBezTo>
                      <a:pt x="174" y="117"/>
                      <a:pt x="174" y="117"/>
                      <a:pt x="174" y="117"/>
                    </a:cubicBezTo>
                    <a:cubicBezTo>
                      <a:pt x="165" y="226"/>
                      <a:pt x="165" y="226"/>
                      <a:pt x="165" y="226"/>
                    </a:cubicBezTo>
                    <a:cubicBezTo>
                      <a:pt x="165" y="226"/>
                      <a:pt x="136" y="221"/>
                      <a:pt x="118" y="227"/>
                    </a:cubicBezTo>
                    <a:cubicBezTo>
                      <a:pt x="100" y="234"/>
                      <a:pt x="88" y="254"/>
                      <a:pt x="89" y="267"/>
                    </a:cubicBezTo>
                    <a:cubicBezTo>
                      <a:pt x="89" y="267"/>
                      <a:pt x="88" y="276"/>
                      <a:pt x="102" y="275"/>
                    </a:cubicBezTo>
                    <a:cubicBezTo>
                      <a:pt x="102" y="275"/>
                      <a:pt x="98" y="362"/>
                      <a:pt x="98" y="364"/>
                    </a:cubicBezTo>
                    <a:cubicBezTo>
                      <a:pt x="98" y="366"/>
                      <a:pt x="76" y="371"/>
                      <a:pt x="53" y="367"/>
                    </a:cubicBezTo>
                    <a:cubicBezTo>
                      <a:pt x="31" y="364"/>
                      <a:pt x="9" y="335"/>
                      <a:pt x="4" y="310"/>
                    </a:cubicBezTo>
                    <a:cubicBezTo>
                      <a:pt x="0" y="284"/>
                      <a:pt x="2" y="210"/>
                      <a:pt x="6" y="180"/>
                    </a:cubicBezTo>
                    <a:cubicBezTo>
                      <a:pt x="11" y="150"/>
                      <a:pt x="17" y="88"/>
                      <a:pt x="46" y="77"/>
                    </a:cubicBezTo>
                    <a:cubicBezTo>
                      <a:pt x="74" y="66"/>
                      <a:pt x="114" y="56"/>
                      <a:pt x="125" y="46"/>
                    </a:cubicBezTo>
                    <a:cubicBezTo>
                      <a:pt x="135" y="35"/>
                      <a:pt x="148" y="11"/>
                      <a:pt x="152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15" name="Freeform 181"/>
            <p:cNvSpPr>
              <a:spLocks noChangeAspect="1"/>
            </p:cNvSpPr>
            <p:nvPr/>
          </p:nvSpPr>
          <p:spPr bwMode="auto">
            <a:xfrm>
              <a:off x="7276409" y="3656131"/>
              <a:ext cx="288140" cy="543052"/>
            </a:xfrm>
            <a:custGeom>
              <a:avLst/>
              <a:gdLst/>
              <a:ahLst/>
              <a:cxnLst>
                <a:cxn ang="0">
                  <a:pos x="22" y="60"/>
                </a:cxn>
                <a:cxn ang="0">
                  <a:pos x="22" y="67"/>
                </a:cxn>
                <a:cxn ang="0">
                  <a:pos x="21" y="68"/>
                </a:cxn>
                <a:cxn ang="0">
                  <a:pos x="16" y="68"/>
                </a:cxn>
                <a:cxn ang="0">
                  <a:pos x="15" y="67"/>
                </a:cxn>
                <a:cxn ang="0">
                  <a:pos x="15" y="60"/>
                </a:cxn>
                <a:cxn ang="0">
                  <a:pos x="1" y="53"/>
                </a:cxn>
                <a:cxn ang="0">
                  <a:pos x="1" y="52"/>
                </a:cxn>
                <a:cxn ang="0">
                  <a:pos x="5" y="46"/>
                </a:cxn>
                <a:cxn ang="0">
                  <a:pos x="6" y="46"/>
                </a:cxn>
                <a:cxn ang="0">
                  <a:pos x="6" y="46"/>
                </a:cxn>
                <a:cxn ang="0">
                  <a:pos x="19" y="51"/>
                </a:cxn>
                <a:cxn ang="0">
                  <a:pos x="26" y="45"/>
                </a:cxn>
                <a:cxn ang="0">
                  <a:pos x="17" y="38"/>
                </a:cxn>
                <a:cxn ang="0">
                  <a:pos x="1" y="22"/>
                </a:cxn>
                <a:cxn ang="0">
                  <a:pos x="15" y="8"/>
                </a:cxn>
                <a:cxn ang="0">
                  <a:pos x="15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2" y="1"/>
                </a:cxn>
                <a:cxn ang="0">
                  <a:pos x="22" y="8"/>
                </a:cxn>
                <a:cxn ang="0">
                  <a:pos x="34" y="13"/>
                </a:cxn>
                <a:cxn ang="0">
                  <a:pos x="34" y="14"/>
                </a:cxn>
                <a:cxn ang="0">
                  <a:pos x="31" y="20"/>
                </a:cxn>
                <a:cxn ang="0">
                  <a:pos x="30" y="20"/>
                </a:cxn>
                <a:cxn ang="0">
                  <a:pos x="29" y="20"/>
                </a:cxn>
                <a:cxn ang="0">
                  <a:pos x="19" y="16"/>
                </a:cxn>
                <a:cxn ang="0">
                  <a:pos x="11" y="22"/>
                </a:cxn>
                <a:cxn ang="0">
                  <a:pos x="21" y="30"/>
                </a:cxn>
                <a:cxn ang="0">
                  <a:pos x="36" y="45"/>
                </a:cxn>
                <a:cxn ang="0">
                  <a:pos x="22" y="60"/>
                </a:cxn>
              </a:cxnLst>
              <a:rect l="0" t="0" r="r" b="b"/>
              <a:pathLst>
                <a:path w="36" h="68">
                  <a:moveTo>
                    <a:pt x="22" y="60"/>
                  </a:move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8"/>
                    <a:pt x="21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7"/>
                    <a:pt x="15" y="67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6" y="59"/>
                    <a:pt x="1" y="53"/>
                    <a:pt x="1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12" y="51"/>
                    <a:pt x="19" y="51"/>
                  </a:cubicBezTo>
                  <a:cubicBezTo>
                    <a:pt x="22" y="51"/>
                    <a:pt x="26" y="49"/>
                    <a:pt x="26" y="45"/>
                  </a:cubicBezTo>
                  <a:cubicBezTo>
                    <a:pt x="26" y="41"/>
                    <a:pt x="22" y="40"/>
                    <a:pt x="17" y="38"/>
                  </a:cubicBezTo>
                  <a:cubicBezTo>
                    <a:pt x="10" y="35"/>
                    <a:pt x="1" y="32"/>
                    <a:pt x="1" y="22"/>
                  </a:cubicBezTo>
                  <a:cubicBezTo>
                    <a:pt x="1" y="15"/>
                    <a:pt x="7" y="9"/>
                    <a:pt x="15" y="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2" y="0"/>
                    <a:pt x="22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0" y="8"/>
                    <a:pt x="34" y="13"/>
                    <a:pt x="34" y="13"/>
                  </a:cubicBezTo>
                  <a:cubicBezTo>
                    <a:pt x="35" y="13"/>
                    <a:pt x="35" y="14"/>
                    <a:pt x="34" y="1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5" y="16"/>
                    <a:pt x="19" y="16"/>
                  </a:cubicBezTo>
                  <a:cubicBezTo>
                    <a:pt x="14" y="16"/>
                    <a:pt x="11" y="18"/>
                    <a:pt x="11" y="22"/>
                  </a:cubicBezTo>
                  <a:cubicBezTo>
                    <a:pt x="11" y="26"/>
                    <a:pt x="16" y="28"/>
                    <a:pt x="21" y="30"/>
                  </a:cubicBezTo>
                  <a:cubicBezTo>
                    <a:pt x="28" y="32"/>
                    <a:pt x="36" y="36"/>
                    <a:pt x="36" y="45"/>
                  </a:cubicBezTo>
                  <a:cubicBezTo>
                    <a:pt x="36" y="52"/>
                    <a:pt x="30" y="59"/>
                    <a:pt x="22" y="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Freeform 217"/>
            <p:cNvSpPr>
              <a:spLocks noChangeAspect="1" noEditPoints="1"/>
            </p:cNvSpPr>
            <p:nvPr/>
          </p:nvSpPr>
          <p:spPr bwMode="auto">
            <a:xfrm>
              <a:off x="5138425" y="1875397"/>
              <a:ext cx="504825" cy="378619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7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8" name="Freeform 157"/>
            <p:cNvSpPr>
              <a:spLocks noChangeAspect="1" noEditPoints="1"/>
            </p:cNvSpPr>
            <p:nvPr/>
          </p:nvSpPr>
          <p:spPr bwMode="auto">
            <a:xfrm>
              <a:off x="4475122" y="4496049"/>
              <a:ext cx="374724" cy="414984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4CC92524-3749-4FE5-85F0-269973D61813}"/>
              </a:ext>
            </a:extLst>
          </p:cNvPr>
          <p:cNvSpPr/>
          <p:nvPr/>
        </p:nvSpPr>
        <p:spPr>
          <a:xfrm>
            <a:off x="863960" y="389569"/>
            <a:ext cx="8158120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rPr>
              <a:t>Processing Outliers and Histogram Visualization</a:t>
            </a:r>
            <a:endParaRPr lang="zh-CN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E813726D-4199-49A2-B1A7-A337BC7ECD68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9BE0467-8DE9-46D0-8850-6679D90A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1" y="1492074"/>
            <a:ext cx="5395409" cy="363784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8C6E751-2D10-44FB-B80F-B6B026BF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69" y="1551197"/>
            <a:ext cx="5006518" cy="3578721"/>
          </a:xfrm>
          <a:prstGeom prst="rect">
            <a:avLst/>
          </a:prstGeom>
        </p:spPr>
      </p:pic>
      <p:sp>
        <p:nvSpPr>
          <p:cNvPr id="45" name="object 9">
            <a:extLst>
              <a:ext uri="{FF2B5EF4-FFF2-40B4-BE49-F238E27FC236}">
                <a16:creationId xmlns:a16="http://schemas.microsoft.com/office/drawing/2014/main" id="{EBA059CF-F9CA-4997-B4D2-75985DFE3933}"/>
              </a:ext>
            </a:extLst>
          </p:cNvPr>
          <p:cNvSpPr txBox="1"/>
          <p:nvPr/>
        </p:nvSpPr>
        <p:spPr>
          <a:xfrm>
            <a:off x="695018" y="1035481"/>
            <a:ext cx="327229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333B3"/>
                </a:solidFill>
                <a:latin typeface="Calibri"/>
                <a:cs typeface="Calibri"/>
              </a:rPr>
              <a:t>Figure:</a:t>
            </a:r>
            <a:r>
              <a:rPr lang="en-US" sz="1600" spc="285" dirty="0">
                <a:solidFill>
                  <a:srgbClr val="3333B3"/>
                </a:solidFill>
                <a:latin typeface="Calibri"/>
                <a:cs typeface="Calibri"/>
              </a:rPr>
              <a:t> </a:t>
            </a:r>
            <a:r>
              <a:rPr lang="en-US" altLang="zh-CN" sz="1600" spc="-20" dirty="0">
                <a:latin typeface="Calibri"/>
                <a:cs typeface="Calibri"/>
              </a:rPr>
              <a:t>Boxplot of Vehicle Speed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6" name="object 9">
            <a:extLst>
              <a:ext uri="{FF2B5EF4-FFF2-40B4-BE49-F238E27FC236}">
                <a16:creationId xmlns:a16="http://schemas.microsoft.com/office/drawing/2014/main" id="{63D82729-BEE8-4552-84CB-504008BB9774}"/>
              </a:ext>
            </a:extLst>
          </p:cNvPr>
          <p:cNvSpPr txBox="1"/>
          <p:nvPr/>
        </p:nvSpPr>
        <p:spPr>
          <a:xfrm>
            <a:off x="7597263" y="1035481"/>
            <a:ext cx="331654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3333B3"/>
                </a:solidFill>
                <a:latin typeface="Calibri"/>
                <a:cs typeface="Calibri"/>
              </a:rPr>
              <a:t>Figure:</a:t>
            </a:r>
            <a:r>
              <a:rPr lang="en-US" sz="1600" spc="285" dirty="0">
                <a:solidFill>
                  <a:srgbClr val="3333B3"/>
                </a:solidFill>
                <a:latin typeface="Calibri"/>
                <a:cs typeface="Calibri"/>
              </a:rPr>
              <a:t> </a:t>
            </a:r>
            <a:r>
              <a:rPr lang="en-US" altLang="zh-CN" sz="1600" spc="-20" dirty="0">
                <a:latin typeface="Calibri"/>
                <a:cs typeface="Calibri"/>
              </a:rPr>
              <a:t>Histogram after moving outliers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4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7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D697B97-88DD-42A6-BB82-F4302D29E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94" y="489220"/>
            <a:ext cx="4157053" cy="291772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" y="199233"/>
            <a:ext cx="5600700" cy="6910668"/>
          </a:xfrm>
          <a:custGeom>
            <a:avLst/>
            <a:gdLst>
              <a:gd name="connsiteX0" fmla="*/ 13447 w 5600700"/>
              <a:gd name="connsiteY0" fmla="*/ 0 h 6404743"/>
              <a:gd name="connsiteX1" fmla="*/ 5600700 w 5600700"/>
              <a:gd name="connsiteY1" fmla="*/ 4151626 h 6404743"/>
              <a:gd name="connsiteX2" fmla="*/ 5600700 w 5600700"/>
              <a:gd name="connsiteY2" fmla="*/ 6404743 h 6404743"/>
              <a:gd name="connsiteX3" fmla="*/ 0 w 5600700"/>
              <a:gd name="connsiteY3" fmla="*/ 6404743 h 6404743"/>
              <a:gd name="connsiteX4" fmla="*/ 13447 w 5600700"/>
              <a:gd name="connsiteY4" fmla="*/ 0 h 640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0700" h="6404743">
                <a:moveTo>
                  <a:pt x="13447" y="0"/>
                </a:moveTo>
                <a:lnTo>
                  <a:pt x="5600700" y="4151626"/>
                </a:lnTo>
                <a:lnTo>
                  <a:pt x="5600700" y="6404743"/>
                </a:lnTo>
                <a:lnTo>
                  <a:pt x="0" y="6404743"/>
                </a:lnTo>
                <a:cubicBezTo>
                  <a:pt x="4482" y="4269829"/>
                  <a:pt x="8965" y="2134914"/>
                  <a:pt x="134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51EE79-796A-4478-8C66-7F02A002BF8B}"/>
              </a:ext>
            </a:extLst>
          </p:cNvPr>
          <p:cNvSpPr/>
          <p:nvPr/>
        </p:nvSpPr>
        <p:spPr>
          <a:xfrm>
            <a:off x="219947" y="389569"/>
            <a:ext cx="2575559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Result</a:t>
            </a:r>
            <a:endParaRPr lang="en-US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31D977A3-88BF-4124-B7BD-724D57CD51C1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9A27CE-62B5-4223-AB9F-7E951B70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11" y="634064"/>
            <a:ext cx="6572202" cy="3928104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ED264910-360D-438B-A629-CA3D7745E10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605" y="3506594"/>
            <a:ext cx="3904686" cy="2834348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9157CE87-F30E-4569-900F-AEE0EDF88B1C}"/>
              </a:ext>
            </a:extLst>
          </p:cNvPr>
          <p:cNvSpPr txBox="1"/>
          <p:nvPr/>
        </p:nvSpPr>
        <p:spPr>
          <a:xfrm>
            <a:off x="768692" y="3257387"/>
            <a:ext cx="1789803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333B3"/>
                </a:solidFill>
                <a:latin typeface="Calibri"/>
                <a:cs typeface="Calibri"/>
              </a:rPr>
              <a:t>Figure:</a:t>
            </a:r>
            <a:r>
              <a:rPr sz="1400" spc="285" dirty="0">
                <a:solidFill>
                  <a:srgbClr val="3333B3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Overspeed</a:t>
            </a:r>
            <a:r>
              <a:rPr sz="1400" spc="28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Rate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84F7A5AA-92F7-4D83-85DA-4458F6A08E9A}"/>
              </a:ext>
            </a:extLst>
          </p:cNvPr>
          <p:cNvSpPr txBox="1"/>
          <p:nvPr/>
        </p:nvSpPr>
        <p:spPr>
          <a:xfrm>
            <a:off x="1093087" y="2102162"/>
            <a:ext cx="133794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3333B3"/>
                </a:solidFill>
                <a:latin typeface="Calibri"/>
                <a:cs typeface="Calibri"/>
              </a:rPr>
              <a:t>Figure:</a:t>
            </a:r>
            <a:r>
              <a:rPr lang="en-US" sz="1400" spc="285" dirty="0">
                <a:solidFill>
                  <a:srgbClr val="3333B3"/>
                </a:solidFill>
                <a:latin typeface="Calibri"/>
                <a:cs typeface="Calibri"/>
              </a:rPr>
              <a:t> </a:t>
            </a:r>
            <a:r>
              <a:rPr lang="en-US" altLang="zh-CN" sz="1400" spc="-20" dirty="0">
                <a:latin typeface="Calibri"/>
                <a:cs typeface="Calibri"/>
              </a:rPr>
              <a:t>Jam </a:t>
            </a:r>
            <a:r>
              <a:rPr sz="1400" spc="-20" dirty="0">
                <a:latin typeface="Calibri"/>
                <a:cs typeface="Calibri"/>
              </a:rPr>
              <a:t>Rate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8FD8-8AEB-5C95-8363-BDC9E27B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千图PPT彼岸天：ID 8661124库_任意多边形 7">
            <a:extLst>
              <a:ext uri="{FF2B5EF4-FFF2-40B4-BE49-F238E27FC236}">
                <a16:creationId xmlns:a16="http://schemas.microsoft.com/office/drawing/2014/main" id="{042241E8-DD6D-96E9-7C1B-EE468B44738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1228800" y="0"/>
            <a:ext cx="973186" cy="1512047"/>
          </a:xfrm>
          <a:custGeom>
            <a:avLst/>
            <a:gdLst>
              <a:gd name="connsiteX0" fmla="*/ 2265551 w 4572001"/>
              <a:gd name="connsiteY0" fmla="*/ 4679306 h 6203951"/>
              <a:gd name="connsiteX1" fmla="*/ 2201013 w 4572001"/>
              <a:gd name="connsiteY1" fmla="*/ 4721465 h 6203951"/>
              <a:gd name="connsiteX2" fmla="*/ 2158091 w 4572001"/>
              <a:gd name="connsiteY2" fmla="*/ 4797236 h 6203951"/>
              <a:gd name="connsiteX3" fmla="*/ 2237332 w 4572001"/>
              <a:gd name="connsiteY3" fmla="*/ 4757703 h 6203951"/>
              <a:gd name="connsiteX4" fmla="*/ 2276952 w 4572001"/>
              <a:gd name="connsiteY4" fmla="*/ 4681932 h 6203951"/>
              <a:gd name="connsiteX5" fmla="*/ 2265551 w 4572001"/>
              <a:gd name="connsiteY5" fmla="*/ 4679306 h 6203951"/>
              <a:gd name="connsiteX6" fmla="*/ 2302025 w 4572001"/>
              <a:gd name="connsiteY6" fmla="*/ 4676012 h 6203951"/>
              <a:gd name="connsiteX7" fmla="*/ 2290159 w 4572001"/>
              <a:gd name="connsiteY7" fmla="*/ 4678637 h 6203951"/>
              <a:gd name="connsiteX8" fmla="*/ 2329780 w 4572001"/>
              <a:gd name="connsiteY8" fmla="*/ 4754409 h 6203951"/>
              <a:gd name="connsiteX9" fmla="*/ 2405719 w 4572001"/>
              <a:gd name="connsiteY9" fmla="*/ 4793942 h 6203951"/>
              <a:gd name="connsiteX10" fmla="*/ 2366098 w 4572001"/>
              <a:gd name="connsiteY10" fmla="*/ 4718170 h 6203951"/>
              <a:gd name="connsiteX11" fmla="*/ 2302025 w 4572001"/>
              <a:gd name="connsiteY11" fmla="*/ 4676012 h 6203951"/>
              <a:gd name="connsiteX12" fmla="*/ 2169492 w 4572001"/>
              <a:gd name="connsiteY12" fmla="*/ 4547530 h 6203951"/>
              <a:gd name="connsiteX13" fmla="*/ 2158091 w 4572001"/>
              <a:gd name="connsiteY13" fmla="*/ 4550155 h 6203951"/>
              <a:gd name="connsiteX14" fmla="*/ 2197712 w 4572001"/>
              <a:gd name="connsiteY14" fmla="*/ 4625927 h 6203951"/>
              <a:gd name="connsiteX15" fmla="*/ 2273651 w 4572001"/>
              <a:gd name="connsiteY15" fmla="*/ 4668754 h 6203951"/>
              <a:gd name="connsiteX16" fmla="*/ 2234030 w 4572001"/>
              <a:gd name="connsiteY16" fmla="*/ 4589688 h 6203951"/>
              <a:gd name="connsiteX17" fmla="*/ 2169492 w 4572001"/>
              <a:gd name="connsiteY17" fmla="*/ 4547530 h 6203951"/>
              <a:gd name="connsiteX18" fmla="*/ 2393802 w 4572001"/>
              <a:gd name="connsiteY18" fmla="*/ 4544699 h 6203951"/>
              <a:gd name="connsiteX19" fmla="*/ 2326478 w 4572001"/>
              <a:gd name="connsiteY19" fmla="*/ 4586394 h 6203951"/>
              <a:gd name="connsiteX20" fmla="*/ 2286858 w 4572001"/>
              <a:gd name="connsiteY20" fmla="*/ 4662165 h 6203951"/>
              <a:gd name="connsiteX21" fmla="*/ 2362797 w 4572001"/>
              <a:gd name="connsiteY21" fmla="*/ 4622632 h 6203951"/>
              <a:gd name="connsiteX22" fmla="*/ 2405719 w 4572001"/>
              <a:gd name="connsiteY22" fmla="*/ 4546861 h 6203951"/>
              <a:gd name="connsiteX23" fmla="*/ 2393802 w 4572001"/>
              <a:gd name="connsiteY23" fmla="*/ 4544699 h 6203951"/>
              <a:gd name="connsiteX24" fmla="*/ 1933575 w 4572001"/>
              <a:gd name="connsiteY24" fmla="*/ 3970338 h 6203951"/>
              <a:gd name="connsiteX25" fmla="*/ 2283556 w 4572001"/>
              <a:gd name="connsiteY25" fmla="*/ 3970338 h 6203951"/>
              <a:gd name="connsiteX26" fmla="*/ 2636838 w 4572001"/>
              <a:gd name="connsiteY26" fmla="*/ 3970338 h 6203951"/>
              <a:gd name="connsiteX27" fmla="*/ 2541089 w 4572001"/>
              <a:gd name="connsiteY27" fmla="*/ 4088937 h 6203951"/>
              <a:gd name="connsiteX28" fmla="*/ 2319875 w 4572001"/>
              <a:gd name="connsiteY28" fmla="*/ 4088937 h 6203951"/>
              <a:gd name="connsiteX29" fmla="*/ 2319875 w 4572001"/>
              <a:gd name="connsiteY29" fmla="*/ 4467795 h 6203951"/>
              <a:gd name="connsiteX30" fmla="*/ 2494865 w 4572001"/>
              <a:gd name="connsiteY30" fmla="*/ 4467795 h 6203951"/>
              <a:gd name="connsiteX31" fmla="*/ 2494865 w 4572001"/>
              <a:gd name="connsiteY31" fmla="*/ 4550155 h 6203951"/>
              <a:gd name="connsiteX32" fmla="*/ 2593916 w 4572001"/>
              <a:gd name="connsiteY32" fmla="*/ 4668754 h 6203951"/>
              <a:gd name="connsiteX33" fmla="*/ 2494865 w 4572001"/>
              <a:gd name="connsiteY33" fmla="*/ 4787353 h 6203951"/>
              <a:gd name="connsiteX34" fmla="*/ 2494865 w 4572001"/>
              <a:gd name="connsiteY34" fmla="*/ 4873008 h 6203951"/>
              <a:gd name="connsiteX35" fmla="*/ 2319875 w 4572001"/>
              <a:gd name="connsiteY35" fmla="*/ 4873008 h 6203951"/>
              <a:gd name="connsiteX36" fmla="*/ 2319875 w 4572001"/>
              <a:gd name="connsiteY36" fmla="*/ 5008079 h 6203951"/>
              <a:gd name="connsiteX37" fmla="*/ 2471753 w 4572001"/>
              <a:gd name="connsiteY37" fmla="*/ 5008079 h 6203951"/>
              <a:gd name="connsiteX38" fmla="*/ 2471753 w 4572001"/>
              <a:gd name="connsiteY38" fmla="*/ 5258454 h 6203951"/>
              <a:gd name="connsiteX39" fmla="*/ 2471753 w 4572001"/>
              <a:gd name="connsiteY39" fmla="*/ 6203951 h 6203951"/>
              <a:gd name="connsiteX40" fmla="*/ 2432133 w 4572001"/>
              <a:gd name="connsiteY40" fmla="*/ 6203951 h 6203951"/>
              <a:gd name="connsiteX41" fmla="*/ 2432133 w 4572001"/>
              <a:gd name="connsiteY41" fmla="*/ 5258454 h 6203951"/>
              <a:gd name="connsiteX42" fmla="*/ 2405719 w 4572001"/>
              <a:gd name="connsiteY42" fmla="*/ 5258454 h 6203951"/>
              <a:gd name="connsiteX43" fmla="*/ 2405719 w 4572001"/>
              <a:gd name="connsiteY43" fmla="*/ 6203951 h 6203951"/>
              <a:gd name="connsiteX44" fmla="*/ 2366098 w 4572001"/>
              <a:gd name="connsiteY44" fmla="*/ 6203951 h 6203951"/>
              <a:gd name="connsiteX45" fmla="*/ 2366098 w 4572001"/>
              <a:gd name="connsiteY45" fmla="*/ 5258454 h 6203951"/>
              <a:gd name="connsiteX46" fmla="*/ 2336383 w 4572001"/>
              <a:gd name="connsiteY46" fmla="*/ 5258454 h 6203951"/>
              <a:gd name="connsiteX47" fmla="*/ 2336383 w 4572001"/>
              <a:gd name="connsiteY47" fmla="*/ 6203951 h 6203951"/>
              <a:gd name="connsiteX48" fmla="*/ 2296763 w 4572001"/>
              <a:gd name="connsiteY48" fmla="*/ 6203951 h 6203951"/>
              <a:gd name="connsiteX49" fmla="*/ 2296763 w 4572001"/>
              <a:gd name="connsiteY49" fmla="*/ 5258454 h 6203951"/>
              <a:gd name="connsiteX50" fmla="*/ 2270349 w 4572001"/>
              <a:gd name="connsiteY50" fmla="*/ 5258454 h 6203951"/>
              <a:gd name="connsiteX51" fmla="*/ 2270349 w 4572001"/>
              <a:gd name="connsiteY51" fmla="*/ 6203951 h 6203951"/>
              <a:gd name="connsiteX52" fmla="*/ 2230729 w 4572001"/>
              <a:gd name="connsiteY52" fmla="*/ 6203951 h 6203951"/>
              <a:gd name="connsiteX53" fmla="*/ 2230729 w 4572001"/>
              <a:gd name="connsiteY53" fmla="*/ 5258454 h 6203951"/>
              <a:gd name="connsiteX54" fmla="*/ 2204315 w 4572001"/>
              <a:gd name="connsiteY54" fmla="*/ 5258454 h 6203951"/>
              <a:gd name="connsiteX55" fmla="*/ 2204315 w 4572001"/>
              <a:gd name="connsiteY55" fmla="*/ 6203951 h 6203951"/>
              <a:gd name="connsiteX56" fmla="*/ 2164695 w 4572001"/>
              <a:gd name="connsiteY56" fmla="*/ 6203951 h 6203951"/>
              <a:gd name="connsiteX57" fmla="*/ 2164695 w 4572001"/>
              <a:gd name="connsiteY57" fmla="*/ 5258454 h 6203951"/>
              <a:gd name="connsiteX58" fmla="*/ 2138281 w 4572001"/>
              <a:gd name="connsiteY58" fmla="*/ 5258454 h 6203951"/>
              <a:gd name="connsiteX59" fmla="*/ 2138281 w 4572001"/>
              <a:gd name="connsiteY59" fmla="*/ 6203951 h 6203951"/>
              <a:gd name="connsiteX60" fmla="*/ 2098660 w 4572001"/>
              <a:gd name="connsiteY60" fmla="*/ 6203951 h 6203951"/>
              <a:gd name="connsiteX61" fmla="*/ 2098660 w 4572001"/>
              <a:gd name="connsiteY61" fmla="*/ 5258454 h 6203951"/>
              <a:gd name="connsiteX62" fmla="*/ 2098660 w 4572001"/>
              <a:gd name="connsiteY62" fmla="*/ 5008079 h 6203951"/>
              <a:gd name="connsiteX63" fmla="*/ 2253841 w 4572001"/>
              <a:gd name="connsiteY63" fmla="*/ 5008079 h 6203951"/>
              <a:gd name="connsiteX64" fmla="*/ 2253841 w 4572001"/>
              <a:gd name="connsiteY64" fmla="*/ 4873008 h 6203951"/>
              <a:gd name="connsiteX65" fmla="*/ 2085454 w 4572001"/>
              <a:gd name="connsiteY65" fmla="*/ 4873008 h 6203951"/>
              <a:gd name="connsiteX66" fmla="*/ 2085454 w 4572001"/>
              <a:gd name="connsiteY66" fmla="*/ 4790647 h 6203951"/>
              <a:gd name="connsiteX67" fmla="*/ 1976497 w 4572001"/>
              <a:gd name="connsiteY67" fmla="*/ 4668754 h 6203951"/>
              <a:gd name="connsiteX68" fmla="*/ 2085454 w 4572001"/>
              <a:gd name="connsiteY68" fmla="*/ 4550155 h 6203951"/>
              <a:gd name="connsiteX69" fmla="*/ 2085454 w 4572001"/>
              <a:gd name="connsiteY69" fmla="*/ 4467795 h 6203951"/>
              <a:gd name="connsiteX70" fmla="*/ 2253841 w 4572001"/>
              <a:gd name="connsiteY70" fmla="*/ 4467795 h 6203951"/>
              <a:gd name="connsiteX71" fmla="*/ 2253841 w 4572001"/>
              <a:gd name="connsiteY71" fmla="*/ 4088937 h 6203951"/>
              <a:gd name="connsiteX72" fmla="*/ 2016118 w 4572001"/>
              <a:gd name="connsiteY72" fmla="*/ 4088937 h 6203951"/>
              <a:gd name="connsiteX73" fmla="*/ 1933575 w 4572001"/>
              <a:gd name="connsiteY73" fmla="*/ 3970338 h 6203951"/>
              <a:gd name="connsiteX74" fmla="*/ 3627438 w 4572001"/>
              <a:gd name="connsiteY74" fmla="*/ 1439863 h 6203951"/>
              <a:gd name="connsiteX75" fmla="*/ 4572001 w 4572001"/>
              <a:gd name="connsiteY75" fmla="*/ 2553495 h 6203951"/>
              <a:gd name="connsiteX76" fmla="*/ 3627438 w 4572001"/>
              <a:gd name="connsiteY76" fmla="*/ 3667126 h 6203951"/>
              <a:gd name="connsiteX77" fmla="*/ 4245037 w 4572001"/>
              <a:gd name="connsiteY77" fmla="*/ 2553495 h 6203951"/>
              <a:gd name="connsiteX78" fmla="*/ 3627438 w 4572001"/>
              <a:gd name="connsiteY78" fmla="*/ 1439863 h 6203951"/>
              <a:gd name="connsiteX79" fmla="*/ 944563 w 4572001"/>
              <a:gd name="connsiteY79" fmla="*/ 1439863 h 6203951"/>
              <a:gd name="connsiteX80" fmla="*/ 326964 w 4572001"/>
              <a:gd name="connsiteY80" fmla="*/ 2553495 h 6203951"/>
              <a:gd name="connsiteX81" fmla="*/ 944563 w 4572001"/>
              <a:gd name="connsiteY81" fmla="*/ 3667126 h 6203951"/>
              <a:gd name="connsiteX82" fmla="*/ 0 w 4572001"/>
              <a:gd name="connsiteY82" fmla="*/ 2553495 h 6203951"/>
              <a:gd name="connsiteX83" fmla="*/ 944563 w 4572001"/>
              <a:gd name="connsiteY83" fmla="*/ 1439863 h 6203951"/>
              <a:gd name="connsiteX84" fmla="*/ 2970213 w 4572001"/>
              <a:gd name="connsiteY84" fmla="*/ 1298575 h 6203951"/>
              <a:gd name="connsiteX85" fmla="*/ 3214447 w 4572001"/>
              <a:gd name="connsiteY85" fmla="*/ 1347984 h 6203951"/>
              <a:gd name="connsiteX86" fmla="*/ 4056063 w 4572001"/>
              <a:gd name="connsiteY86" fmla="*/ 2553553 h 6203951"/>
              <a:gd name="connsiteX87" fmla="*/ 3214447 w 4572001"/>
              <a:gd name="connsiteY87" fmla="*/ 3755829 h 6203951"/>
              <a:gd name="connsiteX88" fmla="*/ 2970213 w 4572001"/>
              <a:gd name="connsiteY88" fmla="*/ 3805238 h 6203951"/>
              <a:gd name="connsiteX89" fmla="*/ 3501587 w 4572001"/>
              <a:gd name="connsiteY89" fmla="*/ 2553553 h 6203951"/>
              <a:gd name="connsiteX90" fmla="*/ 2970213 w 4572001"/>
              <a:gd name="connsiteY90" fmla="*/ 1298575 h 6203951"/>
              <a:gd name="connsiteX91" fmla="*/ 1597025 w 4572001"/>
              <a:gd name="connsiteY91" fmla="*/ 1298575 h 6203951"/>
              <a:gd name="connsiteX92" fmla="*/ 1068891 w 4572001"/>
              <a:gd name="connsiteY92" fmla="*/ 2553553 h 6203951"/>
              <a:gd name="connsiteX93" fmla="*/ 1597025 w 4572001"/>
              <a:gd name="connsiteY93" fmla="*/ 3805238 h 6203951"/>
              <a:gd name="connsiteX94" fmla="*/ 1356064 w 4572001"/>
              <a:gd name="connsiteY94" fmla="*/ 3755829 h 6203951"/>
              <a:gd name="connsiteX95" fmla="*/ 514350 w 4572001"/>
              <a:gd name="connsiteY95" fmla="*/ 2553553 h 6203951"/>
              <a:gd name="connsiteX96" fmla="*/ 1356064 w 4572001"/>
              <a:gd name="connsiteY96" fmla="*/ 1347984 h 6203951"/>
              <a:gd name="connsiteX97" fmla="*/ 1597025 w 4572001"/>
              <a:gd name="connsiteY97" fmla="*/ 1298575 h 6203951"/>
              <a:gd name="connsiteX98" fmla="*/ 2587625 w 4572001"/>
              <a:gd name="connsiteY98" fmla="*/ 1271588 h 6203951"/>
              <a:gd name="connsiteX99" fmla="*/ 2706623 w 4572001"/>
              <a:gd name="connsiteY99" fmla="*/ 1281475 h 6203951"/>
              <a:gd name="connsiteX100" fmla="*/ 3311525 w 4572001"/>
              <a:gd name="connsiteY100" fmla="*/ 2553555 h 6203951"/>
              <a:gd name="connsiteX101" fmla="*/ 2706623 w 4572001"/>
              <a:gd name="connsiteY101" fmla="*/ 3822339 h 6203951"/>
              <a:gd name="connsiteX102" fmla="*/ 2587625 w 4572001"/>
              <a:gd name="connsiteY102" fmla="*/ 3832226 h 6203951"/>
              <a:gd name="connsiteX103" fmla="*/ 2828925 w 4572001"/>
              <a:gd name="connsiteY103" fmla="*/ 2553555 h 6203951"/>
              <a:gd name="connsiteX104" fmla="*/ 2587625 w 4572001"/>
              <a:gd name="connsiteY104" fmla="*/ 1271588 h 6203951"/>
              <a:gd name="connsiteX105" fmla="*/ 1981200 w 4572001"/>
              <a:gd name="connsiteY105" fmla="*/ 1271588 h 6203951"/>
              <a:gd name="connsiteX106" fmla="*/ 1739900 w 4572001"/>
              <a:gd name="connsiteY106" fmla="*/ 2553555 h 6203951"/>
              <a:gd name="connsiteX107" fmla="*/ 1981200 w 4572001"/>
              <a:gd name="connsiteY107" fmla="*/ 3832226 h 6203951"/>
              <a:gd name="connsiteX108" fmla="*/ 1865508 w 4572001"/>
              <a:gd name="connsiteY108" fmla="*/ 3822339 h 6203951"/>
              <a:gd name="connsiteX109" fmla="*/ 1257300 w 4572001"/>
              <a:gd name="connsiteY109" fmla="*/ 2553555 h 6203951"/>
              <a:gd name="connsiteX110" fmla="*/ 1865508 w 4572001"/>
              <a:gd name="connsiteY110" fmla="*/ 1281475 h 6203951"/>
              <a:gd name="connsiteX111" fmla="*/ 1981200 w 4572001"/>
              <a:gd name="connsiteY111" fmla="*/ 1271588 h 6203951"/>
              <a:gd name="connsiteX112" fmla="*/ 2184541 w 4572001"/>
              <a:gd name="connsiteY112" fmla="*/ 1268413 h 6203951"/>
              <a:gd name="connsiteX113" fmla="*/ 2283556 w 4572001"/>
              <a:gd name="connsiteY113" fmla="*/ 1268413 h 6203951"/>
              <a:gd name="connsiteX114" fmla="*/ 2382572 w 4572001"/>
              <a:gd name="connsiteY114" fmla="*/ 1268413 h 6203951"/>
              <a:gd name="connsiteX115" fmla="*/ 2640013 w 4572001"/>
              <a:gd name="connsiteY115" fmla="*/ 2553495 h 6203951"/>
              <a:gd name="connsiteX116" fmla="*/ 2382572 w 4572001"/>
              <a:gd name="connsiteY116" fmla="*/ 3835281 h 6203951"/>
              <a:gd name="connsiteX117" fmla="*/ 2283556 w 4572001"/>
              <a:gd name="connsiteY117" fmla="*/ 3838576 h 6203951"/>
              <a:gd name="connsiteX118" fmla="*/ 2184541 w 4572001"/>
              <a:gd name="connsiteY118" fmla="*/ 3835281 h 6203951"/>
              <a:gd name="connsiteX119" fmla="*/ 1930400 w 4572001"/>
              <a:gd name="connsiteY119" fmla="*/ 2553495 h 6203951"/>
              <a:gd name="connsiteX120" fmla="*/ 2184541 w 4572001"/>
              <a:gd name="connsiteY120" fmla="*/ 1268413 h 6203951"/>
              <a:gd name="connsiteX121" fmla="*/ 2218301 w 4572001"/>
              <a:gd name="connsiteY121" fmla="*/ 0 h 6203951"/>
              <a:gd name="connsiteX122" fmla="*/ 2350398 w 4572001"/>
              <a:gd name="connsiteY122" fmla="*/ 0 h 6203951"/>
              <a:gd name="connsiteX123" fmla="*/ 2350398 w 4572001"/>
              <a:gd name="connsiteY123" fmla="*/ 906423 h 6203951"/>
              <a:gd name="connsiteX124" fmla="*/ 2601382 w 4572001"/>
              <a:gd name="connsiteY124" fmla="*/ 913015 h 6203951"/>
              <a:gd name="connsiteX125" fmla="*/ 2779713 w 4572001"/>
              <a:gd name="connsiteY125" fmla="*/ 1166813 h 6203951"/>
              <a:gd name="connsiteX126" fmla="*/ 1792288 w 4572001"/>
              <a:gd name="connsiteY126" fmla="*/ 1140444 h 6203951"/>
              <a:gd name="connsiteX127" fmla="*/ 1987131 w 4572001"/>
              <a:gd name="connsiteY127" fmla="*/ 913015 h 6203951"/>
              <a:gd name="connsiteX128" fmla="*/ 2218301 w 4572001"/>
              <a:gd name="connsiteY128" fmla="*/ 906423 h 6203951"/>
              <a:gd name="connsiteX129" fmla="*/ 2218301 w 4572001"/>
              <a:gd name="connsiteY129" fmla="*/ 0 h 620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72001" h="6203951">
                <a:moveTo>
                  <a:pt x="2265551" y="4679306"/>
                </a:moveTo>
                <a:cubicBezTo>
                  <a:pt x="2250539" y="4681314"/>
                  <a:pt x="2225776" y="4696757"/>
                  <a:pt x="2201013" y="4721465"/>
                </a:cubicBezTo>
                <a:cubicBezTo>
                  <a:pt x="2167996" y="4754409"/>
                  <a:pt x="2148186" y="4787353"/>
                  <a:pt x="2158091" y="4797236"/>
                </a:cubicBezTo>
                <a:cubicBezTo>
                  <a:pt x="2167996" y="4807119"/>
                  <a:pt x="2204315" y="4790647"/>
                  <a:pt x="2237332" y="4757703"/>
                </a:cubicBezTo>
                <a:cubicBezTo>
                  <a:pt x="2270349" y="4724759"/>
                  <a:pt x="2286858" y="4691815"/>
                  <a:pt x="2276952" y="4681932"/>
                </a:cubicBezTo>
                <a:cubicBezTo>
                  <a:pt x="2274476" y="4679461"/>
                  <a:pt x="2270555" y="4678637"/>
                  <a:pt x="2265551" y="4679306"/>
                </a:cubicBezTo>
                <a:close/>
                <a:moveTo>
                  <a:pt x="2302025" y="4676012"/>
                </a:moveTo>
                <a:cubicBezTo>
                  <a:pt x="2296763" y="4675343"/>
                  <a:pt x="2292635" y="4676166"/>
                  <a:pt x="2290159" y="4678637"/>
                </a:cubicBezTo>
                <a:cubicBezTo>
                  <a:pt x="2280254" y="4688521"/>
                  <a:pt x="2300064" y="4721465"/>
                  <a:pt x="2329780" y="4754409"/>
                </a:cubicBezTo>
                <a:cubicBezTo>
                  <a:pt x="2362797" y="4787353"/>
                  <a:pt x="2395814" y="4807119"/>
                  <a:pt x="2405719" y="4793942"/>
                </a:cubicBezTo>
                <a:cubicBezTo>
                  <a:pt x="2418926" y="4784059"/>
                  <a:pt x="2399116" y="4751114"/>
                  <a:pt x="2366098" y="4718170"/>
                </a:cubicBezTo>
                <a:cubicBezTo>
                  <a:pt x="2343812" y="4693462"/>
                  <a:pt x="2317811" y="4678020"/>
                  <a:pt x="2302025" y="4676012"/>
                </a:cubicBezTo>
                <a:close/>
                <a:moveTo>
                  <a:pt x="2169492" y="4547530"/>
                </a:moveTo>
                <a:cubicBezTo>
                  <a:pt x="2164488" y="4546861"/>
                  <a:pt x="2160568" y="4547684"/>
                  <a:pt x="2158091" y="4550155"/>
                </a:cubicBezTo>
                <a:cubicBezTo>
                  <a:pt x="2148186" y="4560038"/>
                  <a:pt x="2164695" y="4592983"/>
                  <a:pt x="2197712" y="4625927"/>
                </a:cubicBezTo>
                <a:cubicBezTo>
                  <a:pt x="2227427" y="4658871"/>
                  <a:pt x="2263746" y="4678637"/>
                  <a:pt x="2273651" y="4668754"/>
                </a:cubicBezTo>
                <a:cubicBezTo>
                  <a:pt x="2283556" y="4658871"/>
                  <a:pt x="2267047" y="4622632"/>
                  <a:pt x="2234030" y="4589688"/>
                </a:cubicBezTo>
                <a:cubicBezTo>
                  <a:pt x="2209268" y="4564980"/>
                  <a:pt x="2184505" y="4549537"/>
                  <a:pt x="2169492" y="4547530"/>
                </a:cubicBezTo>
                <a:close/>
                <a:moveTo>
                  <a:pt x="2393802" y="4544699"/>
                </a:moveTo>
                <a:cubicBezTo>
                  <a:pt x="2377861" y="4547479"/>
                  <a:pt x="2351241" y="4564157"/>
                  <a:pt x="2326478" y="4586394"/>
                </a:cubicBezTo>
                <a:cubicBezTo>
                  <a:pt x="2293461" y="4619338"/>
                  <a:pt x="2276952" y="4652282"/>
                  <a:pt x="2286858" y="4662165"/>
                </a:cubicBezTo>
                <a:cubicBezTo>
                  <a:pt x="2296763" y="4675343"/>
                  <a:pt x="2329780" y="4655576"/>
                  <a:pt x="2362797" y="4622632"/>
                </a:cubicBezTo>
                <a:cubicBezTo>
                  <a:pt x="2395814" y="4592983"/>
                  <a:pt x="2415624" y="4556744"/>
                  <a:pt x="2405719" y="4546861"/>
                </a:cubicBezTo>
                <a:cubicBezTo>
                  <a:pt x="2403243" y="4544390"/>
                  <a:pt x="2399115" y="4543772"/>
                  <a:pt x="2393802" y="4544699"/>
                </a:cubicBezTo>
                <a:close/>
                <a:moveTo>
                  <a:pt x="1933575" y="3970338"/>
                </a:moveTo>
                <a:cubicBezTo>
                  <a:pt x="1933575" y="3970338"/>
                  <a:pt x="1933575" y="3970338"/>
                  <a:pt x="2283556" y="3970338"/>
                </a:cubicBezTo>
                <a:cubicBezTo>
                  <a:pt x="2283556" y="3970338"/>
                  <a:pt x="2283556" y="3970338"/>
                  <a:pt x="2636838" y="3970338"/>
                </a:cubicBezTo>
                <a:cubicBezTo>
                  <a:pt x="2636838" y="3970338"/>
                  <a:pt x="2636838" y="3970338"/>
                  <a:pt x="2541089" y="4088937"/>
                </a:cubicBezTo>
                <a:lnTo>
                  <a:pt x="2319875" y="4088937"/>
                </a:lnTo>
                <a:cubicBezTo>
                  <a:pt x="2319875" y="4088937"/>
                  <a:pt x="2319875" y="4088937"/>
                  <a:pt x="2319875" y="4467795"/>
                </a:cubicBezTo>
                <a:cubicBezTo>
                  <a:pt x="2319875" y="4467795"/>
                  <a:pt x="2319875" y="4467795"/>
                  <a:pt x="2494865" y="4467795"/>
                </a:cubicBezTo>
                <a:cubicBezTo>
                  <a:pt x="2494865" y="4467795"/>
                  <a:pt x="2494865" y="4467795"/>
                  <a:pt x="2494865" y="4550155"/>
                </a:cubicBezTo>
                <a:cubicBezTo>
                  <a:pt x="2550994" y="4560038"/>
                  <a:pt x="2593916" y="4609455"/>
                  <a:pt x="2593916" y="4668754"/>
                </a:cubicBezTo>
                <a:cubicBezTo>
                  <a:pt x="2593916" y="4731348"/>
                  <a:pt x="2550994" y="4780764"/>
                  <a:pt x="2494865" y="4787353"/>
                </a:cubicBezTo>
                <a:cubicBezTo>
                  <a:pt x="2494865" y="4787353"/>
                  <a:pt x="2494865" y="4787353"/>
                  <a:pt x="2494865" y="4873008"/>
                </a:cubicBezTo>
                <a:cubicBezTo>
                  <a:pt x="2494865" y="4873008"/>
                  <a:pt x="2494865" y="4873008"/>
                  <a:pt x="2319875" y="4873008"/>
                </a:cubicBezTo>
                <a:cubicBezTo>
                  <a:pt x="2319875" y="4873008"/>
                  <a:pt x="2319875" y="4873008"/>
                  <a:pt x="2319875" y="5008079"/>
                </a:cubicBezTo>
                <a:cubicBezTo>
                  <a:pt x="2319875" y="5008079"/>
                  <a:pt x="2319875" y="5008079"/>
                  <a:pt x="2471753" y="5008079"/>
                </a:cubicBezTo>
                <a:cubicBezTo>
                  <a:pt x="2471753" y="5008079"/>
                  <a:pt x="2471753" y="5008079"/>
                  <a:pt x="2471753" y="5258454"/>
                </a:cubicBezTo>
                <a:cubicBezTo>
                  <a:pt x="2471753" y="5258454"/>
                  <a:pt x="2471753" y="5258454"/>
                  <a:pt x="2471753" y="6203951"/>
                </a:cubicBezTo>
                <a:cubicBezTo>
                  <a:pt x="2471753" y="6203951"/>
                  <a:pt x="2471753" y="6203951"/>
                  <a:pt x="2432133" y="6203951"/>
                </a:cubicBezTo>
                <a:cubicBezTo>
                  <a:pt x="2432133" y="6203951"/>
                  <a:pt x="2432133" y="6203951"/>
                  <a:pt x="2432133" y="5258454"/>
                </a:cubicBezTo>
                <a:cubicBezTo>
                  <a:pt x="2432133" y="5258454"/>
                  <a:pt x="2432133" y="5258454"/>
                  <a:pt x="2405719" y="5258454"/>
                </a:cubicBezTo>
                <a:cubicBezTo>
                  <a:pt x="2405719" y="5258454"/>
                  <a:pt x="2405719" y="5258454"/>
                  <a:pt x="2405719" y="6203951"/>
                </a:cubicBezTo>
                <a:cubicBezTo>
                  <a:pt x="2405719" y="6203951"/>
                  <a:pt x="2405719" y="6203951"/>
                  <a:pt x="2366098" y="6203951"/>
                </a:cubicBezTo>
                <a:cubicBezTo>
                  <a:pt x="2366098" y="6203951"/>
                  <a:pt x="2366098" y="6203951"/>
                  <a:pt x="2366098" y="5258454"/>
                </a:cubicBezTo>
                <a:cubicBezTo>
                  <a:pt x="2366098" y="5258454"/>
                  <a:pt x="2366098" y="5258454"/>
                  <a:pt x="2336383" y="5258454"/>
                </a:cubicBezTo>
                <a:cubicBezTo>
                  <a:pt x="2336383" y="5258454"/>
                  <a:pt x="2336383" y="5258454"/>
                  <a:pt x="2336383" y="6203951"/>
                </a:cubicBezTo>
                <a:cubicBezTo>
                  <a:pt x="2336383" y="6203951"/>
                  <a:pt x="2336383" y="6203951"/>
                  <a:pt x="2296763" y="6203951"/>
                </a:cubicBezTo>
                <a:cubicBezTo>
                  <a:pt x="2296763" y="6203951"/>
                  <a:pt x="2296763" y="6203951"/>
                  <a:pt x="2296763" y="5258454"/>
                </a:cubicBezTo>
                <a:cubicBezTo>
                  <a:pt x="2296763" y="5258454"/>
                  <a:pt x="2296763" y="5258454"/>
                  <a:pt x="2270349" y="5258454"/>
                </a:cubicBezTo>
                <a:cubicBezTo>
                  <a:pt x="2270349" y="5258454"/>
                  <a:pt x="2270349" y="5258454"/>
                  <a:pt x="2270349" y="6203951"/>
                </a:cubicBezTo>
                <a:cubicBezTo>
                  <a:pt x="2270349" y="6203951"/>
                  <a:pt x="2270349" y="6203951"/>
                  <a:pt x="2230729" y="6203951"/>
                </a:cubicBezTo>
                <a:cubicBezTo>
                  <a:pt x="2230729" y="6203951"/>
                  <a:pt x="2230729" y="6203951"/>
                  <a:pt x="2230729" y="5258454"/>
                </a:cubicBezTo>
                <a:cubicBezTo>
                  <a:pt x="2230729" y="5258454"/>
                  <a:pt x="2230729" y="5258454"/>
                  <a:pt x="2204315" y="5258454"/>
                </a:cubicBezTo>
                <a:cubicBezTo>
                  <a:pt x="2204315" y="5258454"/>
                  <a:pt x="2204315" y="5258454"/>
                  <a:pt x="2204315" y="6203951"/>
                </a:cubicBezTo>
                <a:cubicBezTo>
                  <a:pt x="2204315" y="6203951"/>
                  <a:pt x="2204315" y="6203951"/>
                  <a:pt x="2164695" y="6203951"/>
                </a:cubicBezTo>
                <a:cubicBezTo>
                  <a:pt x="2164695" y="6203951"/>
                  <a:pt x="2164695" y="6203951"/>
                  <a:pt x="2164695" y="5258454"/>
                </a:cubicBezTo>
                <a:cubicBezTo>
                  <a:pt x="2164695" y="5258454"/>
                  <a:pt x="2164695" y="5258454"/>
                  <a:pt x="2138281" y="5258454"/>
                </a:cubicBezTo>
                <a:cubicBezTo>
                  <a:pt x="2138281" y="5258454"/>
                  <a:pt x="2138281" y="5258454"/>
                  <a:pt x="2138281" y="6203951"/>
                </a:cubicBezTo>
                <a:cubicBezTo>
                  <a:pt x="2138281" y="6203951"/>
                  <a:pt x="2138281" y="6203951"/>
                  <a:pt x="2098660" y="6203951"/>
                </a:cubicBezTo>
                <a:cubicBezTo>
                  <a:pt x="2098660" y="6203951"/>
                  <a:pt x="2098660" y="6203951"/>
                  <a:pt x="2098660" y="5258454"/>
                </a:cubicBezTo>
                <a:cubicBezTo>
                  <a:pt x="2098660" y="5258454"/>
                  <a:pt x="2098660" y="5258454"/>
                  <a:pt x="2098660" y="5008079"/>
                </a:cubicBezTo>
                <a:cubicBezTo>
                  <a:pt x="2098660" y="5008079"/>
                  <a:pt x="2098660" y="5008079"/>
                  <a:pt x="2253841" y="5008079"/>
                </a:cubicBezTo>
                <a:cubicBezTo>
                  <a:pt x="2253841" y="5008079"/>
                  <a:pt x="2253841" y="5008079"/>
                  <a:pt x="2253841" y="4873008"/>
                </a:cubicBezTo>
                <a:cubicBezTo>
                  <a:pt x="2253841" y="4873008"/>
                  <a:pt x="2253841" y="4873008"/>
                  <a:pt x="2085454" y="4873008"/>
                </a:cubicBezTo>
                <a:cubicBezTo>
                  <a:pt x="2085454" y="4873008"/>
                  <a:pt x="2085454" y="4873008"/>
                  <a:pt x="2085454" y="4790647"/>
                </a:cubicBezTo>
                <a:cubicBezTo>
                  <a:pt x="2022721" y="4787353"/>
                  <a:pt x="1976497" y="4734642"/>
                  <a:pt x="1976497" y="4668754"/>
                </a:cubicBezTo>
                <a:cubicBezTo>
                  <a:pt x="1976497" y="4606160"/>
                  <a:pt x="2022721" y="4553450"/>
                  <a:pt x="2085454" y="4550155"/>
                </a:cubicBezTo>
                <a:cubicBezTo>
                  <a:pt x="2085454" y="4550155"/>
                  <a:pt x="2085454" y="4550155"/>
                  <a:pt x="2085454" y="4467795"/>
                </a:cubicBezTo>
                <a:cubicBezTo>
                  <a:pt x="2085454" y="4467795"/>
                  <a:pt x="2085454" y="4467795"/>
                  <a:pt x="2253841" y="4467795"/>
                </a:cubicBezTo>
                <a:cubicBezTo>
                  <a:pt x="2253841" y="4467795"/>
                  <a:pt x="2253841" y="4467795"/>
                  <a:pt x="2253841" y="4088937"/>
                </a:cubicBezTo>
                <a:cubicBezTo>
                  <a:pt x="2253841" y="4088937"/>
                  <a:pt x="2253841" y="4088937"/>
                  <a:pt x="2016118" y="4088937"/>
                </a:cubicBezTo>
                <a:cubicBezTo>
                  <a:pt x="2016118" y="4088937"/>
                  <a:pt x="2016118" y="4088937"/>
                  <a:pt x="1933575" y="3970338"/>
                </a:cubicBezTo>
                <a:close/>
                <a:moveTo>
                  <a:pt x="3627438" y="1439863"/>
                </a:moveTo>
                <a:cubicBezTo>
                  <a:pt x="4192194" y="1660613"/>
                  <a:pt x="4572001" y="2075753"/>
                  <a:pt x="4572001" y="2553495"/>
                </a:cubicBezTo>
                <a:cubicBezTo>
                  <a:pt x="4572001" y="3027941"/>
                  <a:pt x="4192194" y="3443082"/>
                  <a:pt x="3627438" y="3667126"/>
                </a:cubicBezTo>
                <a:cubicBezTo>
                  <a:pt x="4000640" y="3410134"/>
                  <a:pt x="4245037" y="3004877"/>
                  <a:pt x="4245037" y="2553495"/>
                </a:cubicBezTo>
                <a:cubicBezTo>
                  <a:pt x="4245037" y="2098816"/>
                  <a:pt x="4000640" y="1696855"/>
                  <a:pt x="3627438" y="1439863"/>
                </a:cubicBezTo>
                <a:close/>
                <a:moveTo>
                  <a:pt x="944563" y="1439863"/>
                </a:moveTo>
                <a:cubicBezTo>
                  <a:pt x="568059" y="1696855"/>
                  <a:pt x="326964" y="2098816"/>
                  <a:pt x="326964" y="2553495"/>
                </a:cubicBezTo>
                <a:cubicBezTo>
                  <a:pt x="326964" y="3004877"/>
                  <a:pt x="568059" y="3410134"/>
                  <a:pt x="944563" y="3667126"/>
                </a:cubicBezTo>
                <a:cubicBezTo>
                  <a:pt x="379807" y="3443082"/>
                  <a:pt x="0" y="3027941"/>
                  <a:pt x="0" y="2553495"/>
                </a:cubicBezTo>
                <a:cubicBezTo>
                  <a:pt x="0" y="2075753"/>
                  <a:pt x="379807" y="1660613"/>
                  <a:pt x="944563" y="1439863"/>
                </a:cubicBezTo>
                <a:close/>
                <a:moveTo>
                  <a:pt x="2970213" y="1298575"/>
                </a:moveTo>
                <a:cubicBezTo>
                  <a:pt x="3052725" y="1311751"/>
                  <a:pt x="3135236" y="1328220"/>
                  <a:pt x="3214447" y="1347984"/>
                </a:cubicBezTo>
                <a:cubicBezTo>
                  <a:pt x="3712816" y="1568675"/>
                  <a:pt x="4056063" y="2026529"/>
                  <a:pt x="4056063" y="2553553"/>
                </a:cubicBezTo>
                <a:cubicBezTo>
                  <a:pt x="4056063" y="3080578"/>
                  <a:pt x="3712816" y="3538431"/>
                  <a:pt x="3214447" y="3755829"/>
                </a:cubicBezTo>
                <a:cubicBezTo>
                  <a:pt x="3135236" y="3775593"/>
                  <a:pt x="3052725" y="3792062"/>
                  <a:pt x="2970213" y="3805238"/>
                </a:cubicBezTo>
                <a:cubicBezTo>
                  <a:pt x="3283757" y="3574664"/>
                  <a:pt x="3501587" y="3100342"/>
                  <a:pt x="3501587" y="2553553"/>
                </a:cubicBezTo>
                <a:cubicBezTo>
                  <a:pt x="3501587" y="2003471"/>
                  <a:pt x="3283757" y="1529149"/>
                  <a:pt x="2970213" y="1298575"/>
                </a:cubicBezTo>
                <a:close/>
                <a:moveTo>
                  <a:pt x="1597025" y="1298575"/>
                </a:moveTo>
                <a:cubicBezTo>
                  <a:pt x="1283445" y="1529149"/>
                  <a:pt x="1068891" y="2003471"/>
                  <a:pt x="1068891" y="2553553"/>
                </a:cubicBezTo>
                <a:cubicBezTo>
                  <a:pt x="1068891" y="3100342"/>
                  <a:pt x="1283445" y="3574664"/>
                  <a:pt x="1597025" y="3805238"/>
                </a:cubicBezTo>
                <a:cubicBezTo>
                  <a:pt x="1514504" y="3792062"/>
                  <a:pt x="1431983" y="3775593"/>
                  <a:pt x="1356064" y="3755829"/>
                </a:cubicBezTo>
                <a:cubicBezTo>
                  <a:pt x="857637" y="3538431"/>
                  <a:pt x="514350" y="3080578"/>
                  <a:pt x="514350" y="2553553"/>
                </a:cubicBezTo>
                <a:cubicBezTo>
                  <a:pt x="514350" y="2026529"/>
                  <a:pt x="857637" y="1568675"/>
                  <a:pt x="1356064" y="1347984"/>
                </a:cubicBezTo>
                <a:cubicBezTo>
                  <a:pt x="1431983" y="1328220"/>
                  <a:pt x="1514504" y="1311751"/>
                  <a:pt x="1597025" y="1298575"/>
                </a:cubicBezTo>
                <a:close/>
                <a:moveTo>
                  <a:pt x="2587625" y="1271588"/>
                </a:moveTo>
                <a:cubicBezTo>
                  <a:pt x="2627291" y="1274884"/>
                  <a:pt x="2666957" y="1278179"/>
                  <a:pt x="2706623" y="1281475"/>
                </a:cubicBezTo>
                <a:cubicBezTo>
                  <a:pt x="3057003" y="1462730"/>
                  <a:pt x="3311525" y="1963652"/>
                  <a:pt x="3311525" y="2553555"/>
                </a:cubicBezTo>
                <a:cubicBezTo>
                  <a:pt x="3311525" y="3140161"/>
                  <a:pt x="3057003" y="3644380"/>
                  <a:pt x="2706623" y="3822339"/>
                </a:cubicBezTo>
                <a:cubicBezTo>
                  <a:pt x="2666957" y="3828930"/>
                  <a:pt x="2627291" y="3832226"/>
                  <a:pt x="2587625" y="3832226"/>
                </a:cubicBezTo>
                <a:cubicBezTo>
                  <a:pt x="2742983" y="3601538"/>
                  <a:pt x="2828925" y="3070955"/>
                  <a:pt x="2828925" y="2553555"/>
                </a:cubicBezTo>
                <a:cubicBezTo>
                  <a:pt x="2828925" y="2032859"/>
                  <a:pt x="2742983" y="1502276"/>
                  <a:pt x="2587625" y="1271588"/>
                </a:cubicBezTo>
                <a:close/>
                <a:moveTo>
                  <a:pt x="1981200" y="1271588"/>
                </a:moveTo>
                <a:cubicBezTo>
                  <a:pt x="1829148" y="1502276"/>
                  <a:pt x="1739900" y="2032859"/>
                  <a:pt x="1739900" y="2553555"/>
                </a:cubicBezTo>
                <a:cubicBezTo>
                  <a:pt x="1739900" y="3070955"/>
                  <a:pt x="1829148" y="3601538"/>
                  <a:pt x="1981200" y="3832226"/>
                </a:cubicBezTo>
                <a:cubicBezTo>
                  <a:pt x="1941534" y="3832226"/>
                  <a:pt x="1905174" y="3828930"/>
                  <a:pt x="1865508" y="3822339"/>
                </a:cubicBezTo>
                <a:cubicBezTo>
                  <a:pt x="1511822" y="3644380"/>
                  <a:pt x="1257300" y="3140161"/>
                  <a:pt x="1257300" y="2553555"/>
                </a:cubicBezTo>
                <a:cubicBezTo>
                  <a:pt x="1257300" y="1963652"/>
                  <a:pt x="1511822" y="1462730"/>
                  <a:pt x="1865508" y="1281475"/>
                </a:cubicBezTo>
                <a:cubicBezTo>
                  <a:pt x="1905174" y="1278179"/>
                  <a:pt x="1941534" y="1274884"/>
                  <a:pt x="1981200" y="1271588"/>
                </a:cubicBezTo>
                <a:close/>
                <a:moveTo>
                  <a:pt x="2184541" y="1268413"/>
                </a:moveTo>
                <a:cubicBezTo>
                  <a:pt x="2217546" y="1268413"/>
                  <a:pt x="2250551" y="1268413"/>
                  <a:pt x="2283556" y="1268413"/>
                </a:cubicBezTo>
                <a:cubicBezTo>
                  <a:pt x="2316562" y="1268413"/>
                  <a:pt x="2349567" y="1268413"/>
                  <a:pt x="2382572" y="1268413"/>
                </a:cubicBezTo>
                <a:cubicBezTo>
                  <a:pt x="2521194" y="1429872"/>
                  <a:pt x="2640013" y="1904364"/>
                  <a:pt x="2640013" y="2553495"/>
                </a:cubicBezTo>
                <a:cubicBezTo>
                  <a:pt x="2640013" y="3199330"/>
                  <a:pt x="2521194" y="3677117"/>
                  <a:pt x="2382572" y="3835281"/>
                </a:cubicBezTo>
                <a:cubicBezTo>
                  <a:pt x="2349567" y="3838576"/>
                  <a:pt x="2316562" y="3838576"/>
                  <a:pt x="2283556" y="3838576"/>
                </a:cubicBezTo>
                <a:cubicBezTo>
                  <a:pt x="2250551" y="3838576"/>
                  <a:pt x="2217546" y="3838576"/>
                  <a:pt x="2184541" y="3835281"/>
                </a:cubicBezTo>
                <a:cubicBezTo>
                  <a:pt x="2049219" y="3677117"/>
                  <a:pt x="1930400" y="3199330"/>
                  <a:pt x="1930400" y="2553495"/>
                </a:cubicBezTo>
                <a:cubicBezTo>
                  <a:pt x="1930400" y="1904364"/>
                  <a:pt x="2049219" y="1429872"/>
                  <a:pt x="2184541" y="1268413"/>
                </a:cubicBezTo>
                <a:close/>
                <a:moveTo>
                  <a:pt x="2218301" y="0"/>
                </a:moveTo>
                <a:cubicBezTo>
                  <a:pt x="2218301" y="0"/>
                  <a:pt x="2218301" y="0"/>
                  <a:pt x="2350398" y="0"/>
                </a:cubicBezTo>
                <a:cubicBezTo>
                  <a:pt x="2350398" y="0"/>
                  <a:pt x="2350398" y="0"/>
                  <a:pt x="2350398" y="906423"/>
                </a:cubicBezTo>
                <a:cubicBezTo>
                  <a:pt x="2485797" y="909719"/>
                  <a:pt x="2601382" y="913015"/>
                  <a:pt x="2601382" y="913015"/>
                </a:cubicBezTo>
                <a:cubicBezTo>
                  <a:pt x="2601382" y="913015"/>
                  <a:pt x="2703757" y="899830"/>
                  <a:pt x="2779713" y="1166813"/>
                </a:cubicBezTo>
                <a:cubicBezTo>
                  <a:pt x="2779713" y="1166813"/>
                  <a:pt x="2406539" y="1048154"/>
                  <a:pt x="1792288" y="1140444"/>
                </a:cubicBezTo>
                <a:cubicBezTo>
                  <a:pt x="1792288" y="1140444"/>
                  <a:pt x="1861639" y="922903"/>
                  <a:pt x="1987131" y="913015"/>
                </a:cubicBezTo>
                <a:cubicBezTo>
                  <a:pt x="2033365" y="909719"/>
                  <a:pt x="2122531" y="906423"/>
                  <a:pt x="2218301" y="906423"/>
                </a:cubicBezTo>
                <a:cubicBezTo>
                  <a:pt x="2218301" y="906423"/>
                  <a:pt x="2218301" y="906423"/>
                  <a:pt x="2218301" y="0"/>
                </a:cubicBezTo>
                <a:close/>
              </a:path>
            </a:pathLst>
          </a:custGeom>
          <a:solidFill>
            <a:schemeClr val="accent5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4746BE3-1DB6-65F0-8F48-671E9705053B}"/>
              </a:ext>
            </a:extLst>
          </p:cNvPr>
          <p:cNvSpPr/>
          <p:nvPr/>
        </p:nvSpPr>
        <p:spPr bwMode="auto">
          <a:xfrm>
            <a:off x="4542367" y="2190752"/>
            <a:ext cx="2728384" cy="2726267"/>
          </a:xfrm>
          <a:custGeom>
            <a:avLst/>
            <a:gdLst>
              <a:gd name="T0" fmla="*/ 941 w 1117"/>
              <a:gd name="T1" fmla="*/ 239 h 1118"/>
              <a:gd name="T2" fmla="*/ 239 w 1117"/>
              <a:gd name="T3" fmla="*/ 177 h 1118"/>
              <a:gd name="T4" fmla="*/ 176 w 1117"/>
              <a:gd name="T5" fmla="*/ 879 h 1118"/>
              <a:gd name="T6" fmla="*/ 878 w 1117"/>
              <a:gd name="T7" fmla="*/ 941 h 1118"/>
              <a:gd name="T8" fmla="*/ 941 w 1117"/>
              <a:gd name="T9" fmla="*/ 23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" h="1118">
                <a:moveTo>
                  <a:pt x="941" y="239"/>
                </a:moveTo>
                <a:cubicBezTo>
                  <a:pt x="764" y="28"/>
                  <a:pt x="450" y="0"/>
                  <a:pt x="239" y="177"/>
                </a:cubicBezTo>
                <a:cubicBezTo>
                  <a:pt x="28" y="353"/>
                  <a:pt x="0" y="668"/>
                  <a:pt x="176" y="879"/>
                </a:cubicBezTo>
                <a:cubicBezTo>
                  <a:pt x="353" y="1090"/>
                  <a:pt x="667" y="1118"/>
                  <a:pt x="878" y="941"/>
                </a:cubicBezTo>
                <a:cubicBezTo>
                  <a:pt x="1089" y="765"/>
                  <a:pt x="1117" y="450"/>
                  <a:pt x="941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3124D0FA-E361-216C-45E6-AFFF663E12F9}"/>
              </a:ext>
            </a:extLst>
          </p:cNvPr>
          <p:cNvSpPr/>
          <p:nvPr/>
        </p:nvSpPr>
        <p:spPr bwMode="auto">
          <a:xfrm>
            <a:off x="5988051" y="3858687"/>
            <a:ext cx="116417" cy="29633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180BBAED-2C0D-2997-4694-AC07910BBF4C}"/>
              </a:ext>
            </a:extLst>
          </p:cNvPr>
          <p:cNvSpPr/>
          <p:nvPr/>
        </p:nvSpPr>
        <p:spPr bwMode="auto">
          <a:xfrm>
            <a:off x="5689600" y="3014137"/>
            <a:ext cx="361951" cy="313267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248E1734-5206-8696-9EE4-768375F38353}"/>
              </a:ext>
            </a:extLst>
          </p:cNvPr>
          <p:cNvSpPr/>
          <p:nvPr/>
        </p:nvSpPr>
        <p:spPr bwMode="auto">
          <a:xfrm>
            <a:off x="5689600" y="3905254"/>
            <a:ext cx="491067" cy="160867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B8A0BF0C-1F88-9587-10B2-173D1C514E0B}"/>
              </a:ext>
            </a:extLst>
          </p:cNvPr>
          <p:cNvSpPr/>
          <p:nvPr/>
        </p:nvSpPr>
        <p:spPr bwMode="auto">
          <a:xfrm>
            <a:off x="5668433" y="4013203"/>
            <a:ext cx="325967" cy="74084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157">
            <a:extLst>
              <a:ext uri="{FF2B5EF4-FFF2-40B4-BE49-F238E27FC236}">
                <a16:creationId xmlns:a16="http://schemas.microsoft.com/office/drawing/2014/main" id="{51C06532-3AE7-5F30-7CB0-DE94A3EAB1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0651" y="4631407"/>
            <a:ext cx="254812" cy="282189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D585E5A-9DD6-5B4B-3AF5-E7A500E38691}"/>
              </a:ext>
            </a:extLst>
          </p:cNvPr>
          <p:cNvSpPr/>
          <p:nvPr/>
        </p:nvSpPr>
        <p:spPr>
          <a:xfrm>
            <a:off x="556838" y="208501"/>
            <a:ext cx="8158120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rPr>
              <a:t>Visualization</a:t>
            </a:r>
            <a:endParaRPr lang="zh-CN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D0F294BA-8001-1A00-E618-5BFD29FE55B6}"/>
              </a:ext>
            </a:extLst>
          </p:cNvPr>
          <p:cNvSpPr/>
          <p:nvPr/>
        </p:nvSpPr>
        <p:spPr>
          <a:xfrm>
            <a:off x="205145" y="211856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130E4F-96F8-92DE-99F2-DFE8BD256CBC}"/>
              </a:ext>
            </a:extLst>
          </p:cNvPr>
          <p:cNvSpPr txBox="1"/>
          <p:nvPr/>
        </p:nvSpPr>
        <p:spPr>
          <a:xfrm>
            <a:off x="556838" y="883198"/>
            <a:ext cx="2250715" cy="82665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Firstly, we use </a:t>
            </a:r>
            <a:r>
              <a:rPr lang="en-US" altLang="zh-CN" dirty="0" err="1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shinyapp</a:t>
            </a: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 to  visualize the bar plots of  overspeed rates, jam rates in different boroughs.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  <a:hlinkClick r:id="rId4"/>
              </a:rPr>
              <a:t>https://zdliu0205.shinyapps.io/Visualization_v3/</a:t>
            </a:r>
            <a:endParaRPr lang="en-US" altLang="zh-CN" dirty="0">
              <a:solidFill>
                <a:srgbClr val="605E5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Arial Unicode MS" panose="020B0604020202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4D5FF3B-4041-200B-3D04-1DB0A0D56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99" y="1512047"/>
            <a:ext cx="10573601" cy="44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2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10" grpId="0" animBg="1"/>
      <p:bldP spid="11" grpId="0" animBg="1"/>
      <p:bldP spid="13" grpId="0" animBg="1"/>
      <p:bldP spid="14" grpId="0" animBg="1"/>
      <p:bldP spid="17" grpId="0" animBg="1"/>
      <p:bldP spid="4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DA98D-C2CC-0120-DFBD-081E45FA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千图PPT彼岸天：ID 8661124库_任意多边形 7">
            <a:extLst>
              <a:ext uri="{FF2B5EF4-FFF2-40B4-BE49-F238E27FC236}">
                <a16:creationId xmlns:a16="http://schemas.microsoft.com/office/drawing/2014/main" id="{E2CF6069-5E10-2D00-2937-834F30CDD50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1228800" y="0"/>
            <a:ext cx="973186" cy="1512047"/>
          </a:xfrm>
          <a:custGeom>
            <a:avLst/>
            <a:gdLst>
              <a:gd name="connsiteX0" fmla="*/ 2265551 w 4572001"/>
              <a:gd name="connsiteY0" fmla="*/ 4679306 h 6203951"/>
              <a:gd name="connsiteX1" fmla="*/ 2201013 w 4572001"/>
              <a:gd name="connsiteY1" fmla="*/ 4721465 h 6203951"/>
              <a:gd name="connsiteX2" fmla="*/ 2158091 w 4572001"/>
              <a:gd name="connsiteY2" fmla="*/ 4797236 h 6203951"/>
              <a:gd name="connsiteX3" fmla="*/ 2237332 w 4572001"/>
              <a:gd name="connsiteY3" fmla="*/ 4757703 h 6203951"/>
              <a:gd name="connsiteX4" fmla="*/ 2276952 w 4572001"/>
              <a:gd name="connsiteY4" fmla="*/ 4681932 h 6203951"/>
              <a:gd name="connsiteX5" fmla="*/ 2265551 w 4572001"/>
              <a:gd name="connsiteY5" fmla="*/ 4679306 h 6203951"/>
              <a:gd name="connsiteX6" fmla="*/ 2302025 w 4572001"/>
              <a:gd name="connsiteY6" fmla="*/ 4676012 h 6203951"/>
              <a:gd name="connsiteX7" fmla="*/ 2290159 w 4572001"/>
              <a:gd name="connsiteY7" fmla="*/ 4678637 h 6203951"/>
              <a:gd name="connsiteX8" fmla="*/ 2329780 w 4572001"/>
              <a:gd name="connsiteY8" fmla="*/ 4754409 h 6203951"/>
              <a:gd name="connsiteX9" fmla="*/ 2405719 w 4572001"/>
              <a:gd name="connsiteY9" fmla="*/ 4793942 h 6203951"/>
              <a:gd name="connsiteX10" fmla="*/ 2366098 w 4572001"/>
              <a:gd name="connsiteY10" fmla="*/ 4718170 h 6203951"/>
              <a:gd name="connsiteX11" fmla="*/ 2302025 w 4572001"/>
              <a:gd name="connsiteY11" fmla="*/ 4676012 h 6203951"/>
              <a:gd name="connsiteX12" fmla="*/ 2169492 w 4572001"/>
              <a:gd name="connsiteY12" fmla="*/ 4547530 h 6203951"/>
              <a:gd name="connsiteX13" fmla="*/ 2158091 w 4572001"/>
              <a:gd name="connsiteY13" fmla="*/ 4550155 h 6203951"/>
              <a:gd name="connsiteX14" fmla="*/ 2197712 w 4572001"/>
              <a:gd name="connsiteY14" fmla="*/ 4625927 h 6203951"/>
              <a:gd name="connsiteX15" fmla="*/ 2273651 w 4572001"/>
              <a:gd name="connsiteY15" fmla="*/ 4668754 h 6203951"/>
              <a:gd name="connsiteX16" fmla="*/ 2234030 w 4572001"/>
              <a:gd name="connsiteY16" fmla="*/ 4589688 h 6203951"/>
              <a:gd name="connsiteX17" fmla="*/ 2169492 w 4572001"/>
              <a:gd name="connsiteY17" fmla="*/ 4547530 h 6203951"/>
              <a:gd name="connsiteX18" fmla="*/ 2393802 w 4572001"/>
              <a:gd name="connsiteY18" fmla="*/ 4544699 h 6203951"/>
              <a:gd name="connsiteX19" fmla="*/ 2326478 w 4572001"/>
              <a:gd name="connsiteY19" fmla="*/ 4586394 h 6203951"/>
              <a:gd name="connsiteX20" fmla="*/ 2286858 w 4572001"/>
              <a:gd name="connsiteY20" fmla="*/ 4662165 h 6203951"/>
              <a:gd name="connsiteX21" fmla="*/ 2362797 w 4572001"/>
              <a:gd name="connsiteY21" fmla="*/ 4622632 h 6203951"/>
              <a:gd name="connsiteX22" fmla="*/ 2405719 w 4572001"/>
              <a:gd name="connsiteY22" fmla="*/ 4546861 h 6203951"/>
              <a:gd name="connsiteX23" fmla="*/ 2393802 w 4572001"/>
              <a:gd name="connsiteY23" fmla="*/ 4544699 h 6203951"/>
              <a:gd name="connsiteX24" fmla="*/ 1933575 w 4572001"/>
              <a:gd name="connsiteY24" fmla="*/ 3970338 h 6203951"/>
              <a:gd name="connsiteX25" fmla="*/ 2283556 w 4572001"/>
              <a:gd name="connsiteY25" fmla="*/ 3970338 h 6203951"/>
              <a:gd name="connsiteX26" fmla="*/ 2636838 w 4572001"/>
              <a:gd name="connsiteY26" fmla="*/ 3970338 h 6203951"/>
              <a:gd name="connsiteX27" fmla="*/ 2541089 w 4572001"/>
              <a:gd name="connsiteY27" fmla="*/ 4088937 h 6203951"/>
              <a:gd name="connsiteX28" fmla="*/ 2319875 w 4572001"/>
              <a:gd name="connsiteY28" fmla="*/ 4088937 h 6203951"/>
              <a:gd name="connsiteX29" fmla="*/ 2319875 w 4572001"/>
              <a:gd name="connsiteY29" fmla="*/ 4467795 h 6203951"/>
              <a:gd name="connsiteX30" fmla="*/ 2494865 w 4572001"/>
              <a:gd name="connsiteY30" fmla="*/ 4467795 h 6203951"/>
              <a:gd name="connsiteX31" fmla="*/ 2494865 w 4572001"/>
              <a:gd name="connsiteY31" fmla="*/ 4550155 h 6203951"/>
              <a:gd name="connsiteX32" fmla="*/ 2593916 w 4572001"/>
              <a:gd name="connsiteY32" fmla="*/ 4668754 h 6203951"/>
              <a:gd name="connsiteX33" fmla="*/ 2494865 w 4572001"/>
              <a:gd name="connsiteY33" fmla="*/ 4787353 h 6203951"/>
              <a:gd name="connsiteX34" fmla="*/ 2494865 w 4572001"/>
              <a:gd name="connsiteY34" fmla="*/ 4873008 h 6203951"/>
              <a:gd name="connsiteX35" fmla="*/ 2319875 w 4572001"/>
              <a:gd name="connsiteY35" fmla="*/ 4873008 h 6203951"/>
              <a:gd name="connsiteX36" fmla="*/ 2319875 w 4572001"/>
              <a:gd name="connsiteY36" fmla="*/ 5008079 h 6203951"/>
              <a:gd name="connsiteX37" fmla="*/ 2471753 w 4572001"/>
              <a:gd name="connsiteY37" fmla="*/ 5008079 h 6203951"/>
              <a:gd name="connsiteX38" fmla="*/ 2471753 w 4572001"/>
              <a:gd name="connsiteY38" fmla="*/ 5258454 h 6203951"/>
              <a:gd name="connsiteX39" fmla="*/ 2471753 w 4572001"/>
              <a:gd name="connsiteY39" fmla="*/ 6203951 h 6203951"/>
              <a:gd name="connsiteX40" fmla="*/ 2432133 w 4572001"/>
              <a:gd name="connsiteY40" fmla="*/ 6203951 h 6203951"/>
              <a:gd name="connsiteX41" fmla="*/ 2432133 w 4572001"/>
              <a:gd name="connsiteY41" fmla="*/ 5258454 h 6203951"/>
              <a:gd name="connsiteX42" fmla="*/ 2405719 w 4572001"/>
              <a:gd name="connsiteY42" fmla="*/ 5258454 h 6203951"/>
              <a:gd name="connsiteX43" fmla="*/ 2405719 w 4572001"/>
              <a:gd name="connsiteY43" fmla="*/ 6203951 h 6203951"/>
              <a:gd name="connsiteX44" fmla="*/ 2366098 w 4572001"/>
              <a:gd name="connsiteY44" fmla="*/ 6203951 h 6203951"/>
              <a:gd name="connsiteX45" fmla="*/ 2366098 w 4572001"/>
              <a:gd name="connsiteY45" fmla="*/ 5258454 h 6203951"/>
              <a:gd name="connsiteX46" fmla="*/ 2336383 w 4572001"/>
              <a:gd name="connsiteY46" fmla="*/ 5258454 h 6203951"/>
              <a:gd name="connsiteX47" fmla="*/ 2336383 w 4572001"/>
              <a:gd name="connsiteY47" fmla="*/ 6203951 h 6203951"/>
              <a:gd name="connsiteX48" fmla="*/ 2296763 w 4572001"/>
              <a:gd name="connsiteY48" fmla="*/ 6203951 h 6203951"/>
              <a:gd name="connsiteX49" fmla="*/ 2296763 w 4572001"/>
              <a:gd name="connsiteY49" fmla="*/ 5258454 h 6203951"/>
              <a:gd name="connsiteX50" fmla="*/ 2270349 w 4572001"/>
              <a:gd name="connsiteY50" fmla="*/ 5258454 h 6203951"/>
              <a:gd name="connsiteX51" fmla="*/ 2270349 w 4572001"/>
              <a:gd name="connsiteY51" fmla="*/ 6203951 h 6203951"/>
              <a:gd name="connsiteX52" fmla="*/ 2230729 w 4572001"/>
              <a:gd name="connsiteY52" fmla="*/ 6203951 h 6203951"/>
              <a:gd name="connsiteX53" fmla="*/ 2230729 w 4572001"/>
              <a:gd name="connsiteY53" fmla="*/ 5258454 h 6203951"/>
              <a:gd name="connsiteX54" fmla="*/ 2204315 w 4572001"/>
              <a:gd name="connsiteY54" fmla="*/ 5258454 h 6203951"/>
              <a:gd name="connsiteX55" fmla="*/ 2204315 w 4572001"/>
              <a:gd name="connsiteY55" fmla="*/ 6203951 h 6203951"/>
              <a:gd name="connsiteX56" fmla="*/ 2164695 w 4572001"/>
              <a:gd name="connsiteY56" fmla="*/ 6203951 h 6203951"/>
              <a:gd name="connsiteX57" fmla="*/ 2164695 w 4572001"/>
              <a:gd name="connsiteY57" fmla="*/ 5258454 h 6203951"/>
              <a:gd name="connsiteX58" fmla="*/ 2138281 w 4572001"/>
              <a:gd name="connsiteY58" fmla="*/ 5258454 h 6203951"/>
              <a:gd name="connsiteX59" fmla="*/ 2138281 w 4572001"/>
              <a:gd name="connsiteY59" fmla="*/ 6203951 h 6203951"/>
              <a:gd name="connsiteX60" fmla="*/ 2098660 w 4572001"/>
              <a:gd name="connsiteY60" fmla="*/ 6203951 h 6203951"/>
              <a:gd name="connsiteX61" fmla="*/ 2098660 w 4572001"/>
              <a:gd name="connsiteY61" fmla="*/ 5258454 h 6203951"/>
              <a:gd name="connsiteX62" fmla="*/ 2098660 w 4572001"/>
              <a:gd name="connsiteY62" fmla="*/ 5008079 h 6203951"/>
              <a:gd name="connsiteX63" fmla="*/ 2253841 w 4572001"/>
              <a:gd name="connsiteY63" fmla="*/ 5008079 h 6203951"/>
              <a:gd name="connsiteX64" fmla="*/ 2253841 w 4572001"/>
              <a:gd name="connsiteY64" fmla="*/ 4873008 h 6203951"/>
              <a:gd name="connsiteX65" fmla="*/ 2085454 w 4572001"/>
              <a:gd name="connsiteY65" fmla="*/ 4873008 h 6203951"/>
              <a:gd name="connsiteX66" fmla="*/ 2085454 w 4572001"/>
              <a:gd name="connsiteY66" fmla="*/ 4790647 h 6203951"/>
              <a:gd name="connsiteX67" fmla="*/ 1976497 w 4572001"/>
              <a:gd name="connsiteY67" fmla="*/ 4668754 h 6203951"/>
              <a:gd name="connsiteX68" fmla="*/ 2085454 w 4572001"/>
              <a:gd name="connsiteY68" fmla="*/ 4550155 h 6203951"/>
              <a:gd name="connsiteX69" fmla="*/ 2085454 w 4572001"/>
              <a:gd name="connsiteY69" fmla="*/ 4467795 h 6203951"/>
              <a:gd name="connsiteX70" fmla="*/ 2253841 w 4572001"/>
              <a:gd name="connsiteY70" fmla="*/ 4467795 h 6203951"/>
              <a:gd name="connsiteX71" fmla="*/ 2253841 w 4572001"/>
              <a:gd name="connsiteY71" fmla="*/ 4088937 h 6203951"/>
              <a:gd name="connsiteX72" fmla="*/ 2016118 w 4572001"/>
              <a:gd name="connsiteY72" fmla="*/ 4088937 h 6203951"/>
              <a:gd name="connsiteX73" fmla="*/ 1933575 w 4572001"/>
              <a:gd name="connsiteY73" fmla="*/ 3970338 h 6203951"/>
              <a:gd name="connsiteX74" fmla="*/ 3627438 w 4572001"/>
              <a:gd name="connsiteY74" fmla="*/ 1439863 h 6203951"/>
              <a:gd name="connsiteX75" fmla="*/ 4572001 w 4572001"/>
              <a:gd name="connsiteY75" fmla="*/ 2553495 h 6203951"/>
              <a:gd name="connsiteX76" fmla="*/ 3627438 w 4572001"/>
              <a:gd name="connsiteY76" fmla="*/ 3667126 h 6203951"/>
              <a:gd name="connsiteX77" fmla="*/ 4245037 w 4572001"/>
              <a:gd name="connsiteY77" fmla="*/ 2553495 h 6203951"/>
              <a:gd name="connsiteX78" fmla="*/ 3627438 w 4572001"/>
              <a:gd name="connsiteY78" fmla="*/ 1439863 h 6203951"/>
              <a:gd name="connsiteX79" fmla="*/ 944563 w 4572001"/>
              <a:gd name="connsiteY79" fmla="*/ 1439863 h 6203951"/>
              <a:gd name="connsiteX80" fmla="*/ 326964 w 4572001"/>
              <a:gd name="connsiteY80" fmla="*/ 2553495 h 6203951"/>
              <a:gd name="connsiteX81" fmla="*/ 944563 w 4572001"/>
              <a:gd name="connsiteY81" fmla="*/ 3667126 h 6203951"/>
              <a:gd name="connsiteX82" fmla="*/ 0 w 4572001"/>
              <a:gd name="connsiteY82" fmla="*/ 2553495 h 6203951"/>
              <a:gd name="connsiteX83" fmla="*/ 944563 w 4572001"/>
              <a:gd name="connsiteY83" fmla="*/ 1439863 h 6203951"/>
              <a:gd name="connsiteX84" fmla="*/ 2970213 w 4572001"/>
              <a:gd name="connsiteY84" fmla="*/ 1298575 h 6203951"/>
              <a:gd name="connsiteX85" fmla="*/ 3214447 w 4572001"/>
              <a:gd name="connsiteY85" fmla="*/ 1347984 h 6203951"/>
              <a:gd name="connsiteX86" fmla="*/ 4056063 w 4572001"/>
              <a:gd name="connsiteY86" fmla="*/ 2553553 h 6203951"/>
              <a:gd name="connsiteX87" fmla="*/ 3214447 w 4572001"/>
              <a:gd name="connsiteY87" fmla="*/ 3755829 h 6203951"/>
              <a:gd name="connsiteX88" fmla="*/ 2970213 w 4572001"/>
              <a:gd name="connsiteY88" fmla="*/ 3805238 h 6203951"/>
              <a:gd name="connsiteX89" fmla="*/ 3501587 w 4572001"/>
              <a:gd name="connsiteY89" fmla="*/ 2553553 h 6203951"/>
              <a:gd name="connsiteX90" fmla="*/ 2970213 w 4572001"/>
              <a:gd name="connsiteY90" fmla="*/ 1298575 h 6203951"/>
              <a:gd name="connsiteX91" fmla="*/ 1597025 w 4572001"/>
              <a:gd name="connsiteY91" fmla="*/ 1298575 h 6203951"/>
              <a:gd name="connsiteX92" fmla="*/ 1068891 w 4572001"/>
              <a:gd name="connsiteY92" fmla="*/ 2553553 h 6203951"/>
              <a:gd name="connsiteX93" fmla="*/ 1597025 w 4572001"/>
              <a:gd name="connsiteY93" fmla="*/ 3805238 h 6203951"/>
              <a:gd name="connsiteX94" fmla="*/ 1356064 w 4572001"/>
              <a:gd name="connsiteY94" fmla="*/ 3755829 h 6203951"/>
              <a:gd name="connsiteX95" fmla="*/ 514350 w 4572001"/>
              <a:gd name="connsiteY95" fmla="*/ 2553553 h 6203951"/>
              <a:gd name="connsiteX96" fmla="*/ 1356064 w 4572001"/>
              <a:gd name="connsiteY96" fmla="*/ 1347984 h 6203951"/>
              <a:gd name="connsiteX97" fmla="*/ 1597025 w 4572001"/>
              <a:gd name="connsiteY97" fmla="*/ 1298575 h 6203951"/>
              <a:gd name="connsiteX98" fmla="*/ 2587625 w 4572001"/>
              <a:gd name="connsiteY98" fmla="*/ 1271588 h 6203951"/>
              <a:gd name="connsiteX99" fmla="*/ 2706623 w 4572001"/>
              <a:gd name="connsiteY99" fmla="*/ 1281475 h 6203951"/>
              <a:gd name="connsiteX100" fmla="*/ 3311525 w 4572001"/>
              <a:gd name="connsiteY100" fmla="*/ 2553555 h 6203951"/>
              <a:gd name="connsiteX101" fmla="*/ 2706623 w 4572001"/>
              <a:gd name="connsiteY101" fmla="*/ 3822339 h 6203951"/>
              <a:gd name="connsiteX102" fmla="*/ 2587625 w 4572001"/>
              <a:gd name="connsiteY102" fmla="*/ 3832226 h 6203951"/>
              <a:gd name="connsiteX103" fmla="*/ 2828925 w 4572001"/>
              <a:gd name="connsiteY103" fmla="*/ 2553555 h 6203951"/>
              <a:gd name="connsiteX104" fmla="*/ 2587625 w 4572001"/>
              <a:gd name="connsiteY104" fmla="*/ 1271588 h 6203951"/>
              <a:gd name="connsiteX105" fmla="*/ 1981200 w 4572001"/>
              <a:gd name="connsiteY105" fmla="*/ 1271588 h 6203951"/>
              <a:gd name="connsiteX106" fmla="*/ 1739900 w 4572001"/>
              <a:gd name="connsiteY106" fmla="*/ 2553555 h 6203951"/>
              <a:gd name="connsiteX107" fmla="*/ 1981200 w 4572001"/>
              <a:gd name="connsiteY107" fmla="*/ 3832226 h 6203951"/>
              <a:gd name="connsiteX108" fmla="*/ 1865508 w 4572001"/>
              <a:gd name="connsiteY108" fmla="*/ 3822339 h 6203951"/>
              <a:gd name="connsiteX109" fmla="*/ 1257300 w 4572001"/>
              <a:gd name="connsiteY109" fmla="*/ 2553555 h 6203951"/>
              <a:gd name="connsiteX110" fmla="*/ 1865508 w 4572001"/>
              <a:gd name="connsiteY110" fmla="*/ 1281475 h 6203951"/>
              <a:gd name="connsiteX111" fmla="*/ 1981200 w 4572001"/>
              <a:gd name="connsiteY111" fmla="*/ 1271588 h 6203951"/>
              <a:gd name="connsiteX112" fmla="*/ 2184541 w 4572001"/>
              <a:gd name="connsiteY112" fmla="*/ 1268413 h 6203951"/>
              <a:gd name="connsiteX113" fmla="*/ 2283556 w 4572001"/>
              <a:gd name="connsiteY113" fmla="*/ 1268413 h 6203951"/>
              <a:gd name="connsiteX114" fmla="*/ 2382572 w 4572001"/>
              <a:gd name="connsiteY114" fmla="*/ 1268413 h 6203951"/>
              <a:gd name="connsiteX115" fmla="*/ 2640013 w 4572001"/>
              <a:gd name="connsiteY115" fmla="*/ 2553495 h 6203951"/>
              <a:gd name="connsiteX116" fmla="*/ 2382572 w 4572001"/>
              <a:gd name="connsiteY116" fmla="*/ 3835281 h 6203951"/>
              <a:gd name="connsiteX117" fmla="*/ 2283556 w 4572001"/>
              <a:gd name="connsiteY117" fmla="*/ 3838576 h 6203951"/>
              <a:gd name="connsiteX118" fmla="*/ 2184541 w 4572001"/>
              <a:gd name="connsiteY118" fmla="*/ 3835281 h 6203951"/>
              <a:gd name="connsiteX119" fmla="*/ 1930400 w 4572001"/>
              <a:gd name="connsiteY119" fmla="*/ 2553495 h 6203951"/>
              <a:gd name="connsiteX120" fmla="*/ 2184541 w 4572001"/>
              <a:gd name="connsiteY120" fmla="*/ 1268413 h 6203951"/>
              <a:gd name="connsiteX121" fmla="*/ 2218301 w 4572001"/>
              <a:gd name="connsiteY121" fmla="*/ 0 h 6203951"/>
              <a:gd name="connsiteX122" fmla="*/ 2350398 w 4572001"/>
              <a:gd name="connsiteY122" fmla="*/ 0 h 6203951"/>
              <a:gd name="connsiteX123" fmla="*/ 2350398 w 4572001"/>
              <a:gd name="connsiteY123" fmla="*/ 906423 h 6203951"/>
              <a:gd name="connsiteX124" fmla="*/ 2601382 w 4572001"/>
              <a:gd name="connsiteY124" fmla="*/ 913015 h 6203951"/>
              <a:gd name="connsiteX125" fmla="*/ 2779713 w 4572001"/>
              <a:gd name="connsiteY125" fmla="*/ 1166813 h 6203951"/>
              <a:gd name="connsiteX126" fmla="*/ 1792288 w 4572001"/>
              <a:gd name="connsiteY126" fmla="*/ 1140444 h 6203951"/>
              <a:gd name="connsiteX127" fmla="*/ 1987131 w 4572001"/>
              <a:gd name="connsiteY127" fmla="*/ 913015 h 6203951"/>
              <a:gd name="connsiteX128" fmla="*/ 2218301 w 4572001"/>
              <a:gd name="connsiteY128" fmla="*/ 906423 h 6203951"/>
              <a:gd name="connsiteX129" fmla="*/ 2218301 w 4572001"/>
              <a:gd name="connsiteY129" fmla="*/ 0 h 620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72001" h="6203951">
                <a:moveTo>
                  <a:pt x="2265551" y="4679306"/>
                </a:moveTo>
                <a:cubicBezTo>
                  <a:pt x="2250539" y="4681314"/>
                  <a:pt x="2225776" y="4696757"/>
                  <a:pt x="2201013" y="4721465"/>
                </a:cubicBezTo>
                <a:cubicBezTo>
                  <a:pt x="2167996" y="4754409"/>
                  <a:pt x="2148186" y="4787353"/>
                  <a:pt x="2158091" y="4797236"/>
                </a:cubicBezTo>
                <a:cubicBezTo>
                  <a:pt x="2167996" y="4807119"/>
                  <a:pt x="2204315" y="4790647"/>
                  <a:pt x="2237332" y="4757703"/>
                </a:cubicBezTo>
                <a:cubicBezTo>
                  <a:pt x="2270349" y="4724759"/>
                  <a:pt x="2286858" y="4691815"/>
                  <a:pt x="2276952" y="4681932"/>
                </a:cubicBezTo>
                <a:cubicBezTo>
                  <a:pt x="2274476" y="4679461"/>
                  <a:pt x="2270555" y="4678637"/>
                  <a:pt x="2265551" y="4679306"/>
                </a:cubicBezTo>
                <a:close/>
                <a:moveTo>
                  <a:pt x="2302025" y="4676012"/>
                </a:moveTo>
                <a:cubicBezTo>
                  <a:pt x="2296763" y="4675343"/>
                  <a:pt x="2292635" y="4676166"/>
                  <a:pt x="2290159" y="4678637"/>
                </a:cubicBezTo>
                <a:cubicBezTo>
                  <a:pt x="2280254" y="4688521"/>
                  <a:pt x="2300064" y="4721465"/>
                  <a:pt x="2329780" y="4754409"/>
                </a:cubicBezTo>
                <a:cubicBezTo>
                  <a:pt x="2362797" y="4787353"/>
                  <a:pt x="2395814" y="4807119"/>
                  <a:pt x="2405719" y="4793942"/>
                </a:cubicBezTo>
                <a:cubicBezTo>
                  <a:pt x="2418926" y="4784059"/>
                  <a:pt x="2399116" y="4751114"/>
                  <a:pt x="2366098" y="4718170"/>
                </a:cubicBezTo>
                <a:cubicBezTo>
                  <a:pt x="2343812" y="4693462"/>
                  <a:pt x="2317811" y="4678020"/>
                  <a:pt x="2302025" y="4676012"/>
                </a:cubicBezTo>
                <a:close/>
                <a:moveTo>
                  <a:pt x="2169492" y="4547530"/>
                </a:moveTo>
                <a:cubicBezTo>
                  <a:pt x="2164488" y="4546861"/>
                  <a:pt x="2160568" y="4547684"/>
                  <a:pt x="2158091" y="4550155"/>
                </a:cubicBezTo>
                <a:cubicBezTo>
                  <a:pt x="2148186" y="4560038"/>
                  <a:pt x="2164695" y="4592983"/>
                  <a:pt x="2197712" y="4625927"/>
                </a:cubicBezTo>
                <a:cubicBezTo>
                  <a:pt x="2227427" y="4658871"/>
                  <a:pt x="2263746" y="4678637"/>
                  <a:pt x="2273651" y="4668754"/>
                </a:cubicBezTo>
                <a:cubicBezTo>
                  <a:pt x="2283556" y="4658871"/>
                  <a:pt x="2267047" y="4622632"/>
                  <a:pt x="2234030" y="4589688"/>
                </a:cubicBezTo>
                <a:cubicBezTo>
                  <a:pt x="2209268" y="4564980"/>
                  <a:pt x="2184505" y="4549537"/>
                  <a:pt x="2169492" y="4547530"/>
                </a:cubicBezTo>
                <a:close/>
                <a:moveTo>
                  <a:pt x="2393802" y="4544699"/>
                </a:moveTo>
                <a:cubicBezTo>
                  <a:pt x="2377861" y="4547479"/>
                  <a:pt x="2351241" y="4564157"/>
                  <a:pt x="2326478" y="4586394"/>
                </a:cubicBezTo>
                <a:cubicBezTo>
                  <a:pt x="2293461" y="4619338"/>
                  <a:pt x="2276952" y="4652282"/>
                  <a:pt x="2286858" y="4662165"/>
                </a:cubicBezTo>
                <a:cubicBezTo>
                  <a:pt x="2296763" y="4675343"/>
                  <a:pt x="2329780" y="4655576"/>
                  <a:pt x="2362797" y="4622632"/>
                </a:cubicBezTo>
                <a:cubicBezTo>
                  <a:pt x="2395814" y="4592983"/>
                  <a:pt x="2415624" y="4556744"/>
                  <a:pt x="2405719" y="4546861"/>
                </a:cubicBezTo>
                <a:cubicBezTo>
                  <a:pt x="2403243" y="4544390"/>
                  <a:pt x="2399115" y="4543772"/>
                  <a:pt x="2393802" y="4544699"/>
                </a:cubicBezTo>
                <a:close/>
                <a:moveTo>
                  <a:pt x="1933575" y="3970338"/>
                </a:moveTo>
                <a:cubicBezTo>
                  <a:pt x="1933575" y="3970338"/>
                  <a:pt x="1933575" y="3970338"/>
                  <a:pt x="2283556" y="3970338"/>
                </a:cubicBezTo>
                <a:cubicBezTo>
                  <a:pt x="2283556" y="3970338"/>
                  <a:pt x="2283556" y="3970338"/>
                  <a:pt x="2636838" y="3970338"/>
                </a:cubicBezTo>
                <a:cubicBezTo>
                  <a:pt x="2636838" y="3970338"/>
                  <a:pt x="2636838" y="3970338"/>
                  <a:pt x="2541089" y="4088937"/>
                </a:cubicBezTo>
                <a:lnTo>
                  <a:pt x="2319875" y="4088937"/>
                </a:lnTo>
                <a:cubicBezTo>
                  <a:pt x="2319875" y="4088937"/>
                  <a:pt x="2319875" y="4088937"/>
                  <a:pt x="2319875" y="4467795"/>
                </a:cubicBezTo>
                <a:cubicBezTo>
                  <a:pt x="2319875" y="4467795"/>
                  <a:pt x="2319875" y="4467795"/>
                  <a:pt x="2494865" y="4467795"/>
                </a:cubicBezTo>
                <a:cubicBezTo>
                  <a:pt x="2494865" y="4467795"/>
                  <a:pt x="2494865" y="4467795"/>
                  <a:pt x="2494865" y="4550155"/>
                </a:cubicBezTo>
                <a:cubicBezTo>
                  <a:pt x="2550994" y="4560038"/>
                  <a:pt x="2593916" y="4609455"/>
                  <a:pt x="2593916" y="4668754"/>
                </a:cubicBezTo>
                <a:cubicBezTo>
                  <a:pt x="2593916" y="4731348"/>
                  <a:pt x="2550994" y="4780764"/>
                  <a:pt x="2494865" y="4787353"/>
                </a:cubicBezTo>
                <a:cubicBezTo>
                  <a:pt x="2494865" y="4787353"/>
                  <a:pt x="2494865" y="4787353"/>
                  <a:pt x="2494865" y="4873008"/>
                </a:cubicBezTo>
                <a:cubicBezTo>
                  <a:pt x="2494865" y="4873008"/>
                  <a:pt x="2494865" y="4873008"/>
                  <a:pt x="2319875" y="4873008"/>
                </a:cubicBezTo>
                <a:cubicBezTo>
                  <a:pt x="2319875" y="4873008"/>
                  <a:pt x="2319875" y="4873008"/>
                  <a:pt x="2319875" y="5008079"/>
                </a:cubicBezTo>
                <a:cubicBezTo>
                  <a:pt x="2319875" y="5008079"/>
                  <a:pt x="2319875" y="5008079"/>
                  <a:pt x="2471753" y="5008079"/>
                </a:cubicBezTo>
                <a:cubicBezTo>
                  <a:pt x="2471753" y="5008079"/>
                  <a:pt x="2471753" y="5008079"/>
                  <a:pt x="2471753" y="5258454"/>
                </a:cubicBezTo>
                <a:cubicBezTo>
                  <a:pt x="2471753" y="5258454"/>
                  <a:pt x="2471753" y="5258454"/>
                  <a:pt x="2471753" y="6203951"/>
                </a:cubicBezTo>
                <a:cubicBezTo>
                  <a:pt x="2471753" y="6203951"/>
                  <a:pt x="2471753" y="6203951"/>
                  <a:pt x="2432133" y="6203951"/>
                </a:cubicBezTo>
                <a:cubicBezTo>
                  <a:pt x="2432133" y="6203951"/>
                  <a:pt x="2432133" y="6203951"/>
                  <a:pt x="2432133" y="5258454"/>
                </a:cubicBezTo>
                <a:cubicBezTo>
                  <a:pt x="2432133" y="5258454"/>
                  <a:pt x="2432133" y="5258454"/>
                  <a:pt x="2405719" y="5258454"/>
                </a:cubicBezTo>
                <a:cubicBezTo>
                  <a:pt x="2405719" y="5258454"/>
                  <a:pt x="2405719" y="5258454"/>
                  <a:pt x="2405719" y="6203951"/>
                </a:cubicBezTo>
                <a:cubicBezTo>
                  <a:pt x="2405719" y="6203951"/>
                  <a:pt x="2405719" y="6203951"/>
                  <a:pt x="2366098" y="6203951"/>
                </a:cubicBezTo>
                <a:cubicBezTo>
                  <a:pt x="2366098" y="6203951"/>
                  <a:pt x="2366098" y="6203951"/>
                  <a:pt x="2366098" y="5258454"/>
                </a:cubicBezTo>
                <a:cubicBezTo>
                  <a:pt x="2366098" y="5258454"/>
                  <a:pt x="2366098" y="5258454"/>
                  <a:pt x="2336383" y="5258454"/>
                </a:cubicBezTo>
                <a:cubicBezTo>
                  <a:pt x="2336383" y="5258454"/>
                  <a:pt x="2336383" y="5258454"/>
                  <a:pt x="2336383" y="6203951"/>
                </a:cubicBezTo>
                <a:cubicBezTo>
                  <a:pt x="2336383" y="6203951"/>
                  <a:pt x="2336383" y="6203951"/>
                  <a:pt x="2296763" y="6203951"/>
                </a:cubicBezTo>
                <a:cubicBezTo>
                  <a:pt x="2296763" y="6203951"/>
                  <a:pt x="2296763" y="6203951"/>
                  <a:pt x="2296763" y="5258454"/>
                </a:cubicBezTo>
                <a:cubicBezTo>
                  <a:pt x="2296763" y="5258454"/>
                  <a:pt x="2296763" y="5258454"/>
                  <a:pt x="2270349" y="5258454"/>
                </a:cubicBezTo>
                <a:cubicBezTo>
                  <a:pt x="2270349" y="5258454"/>
                  <a:pt x="2270349" y="5258454"/>
                  <a:pt x="2270349" y="6203951"/>
                </a:cubicBezTo>
                <a:cubicBezTo>
                  <a:pt x="2270349" y="6203951"/>
                  <a:pt x="2270349" y="6203951"/>
                  <a:pt x="2230729" y="6203951"/>
                </a:cubicBezTo>
                <a:cubicBezTo>
                  <a:pt x="2230729" y="6203951"/>
                  <a:pt x="2230729" y="6203951"/>
                  <a:pt x="2230729" y="5258454"/>
                </a:cubicBezTo>
                <a:cubicBezTo>
                  <a:pt x="2230729" y="5258454"/>
                  <a:pt x="2230729" y="5258454"/>
                  <a:pt x="2204315" y="5258454"/>
                </a:cubicBezTo>
                <a:cubicBezTo>
                  <a:pt x="2204315" y="5258454"/>
                  <a:pt x="2204315" y="5258454"/>
                  <a:pt x="2204315" y="6203951"/>
                </a:cubicBezTo>
                <a:cubicBezTo>
                  <a:pt x="2204315" y="6203951"/>
                  <a:pt x="2204315" y="6203951"/>
                  <a:pt x="2164695" y="6203951"/>
                </a:cubicBezTo>
                <a:cubicBezTo>
                  <a:pt x="2164695" y="6203951"/>
                  <a:pt x="2164695" y="6203951"/>
                  <a:pt x="2164695" y="5258454"/>
                </a:cubicBezTo>
                <a:cubicBezTo>
                  <a:pt x="2164695" y="5258454"/>
                  <a:pt x="2164695" y="5258454"/>
                  <a:pt x="2138281" y="5258454"/>
                </a:cubicBezTo>
                <a:cubicBezTo>
                  <a:pt x="2138281" y="5258454"/>
                  <a:pt x="2138281" y="5258454"/>
                  <a:pt x="2138281" y="6203951"/>
                </a:cubicBezTo>
                <a:cubicBezTo>
                  <a:pt x="2138281" y="6203951"/>
                  <a:pt x="2138281" y="6203951"/>
                  <a:pt x="2098660" y="6203951"/>
                </a:cubicBezTo>
                <a:cubicBezTo>
                  <a:pt x="2098660" y="6203951"/>
                  <a:pt x="2098660" y="6203951"/>
                  <a:pt x="2098660" y="5258454"/>
                </a:cubicBezTo>
                <a:cubicBezTo>
                  <a:pt x="2098660" y="5258454"/>
                  <a:pt x="2098660" y="5258454"/>
                  <a:pt x="2098660" y="5008079"/>
                </a:cubicBezTo>
                <a:cubicBezTo>
                  <a:pt x="2098660" y="5008079"/>
                  <a:pt x="2098660" y="5008079"/>
                  <a:pt x="2253841" y="5008079"/>
                </a:cubicBezTo>
                <a:cubicBezTo>
                  <a:pt x="2253841" y="5008079"/>
                  <a:pt x="2253841" y="5008079"/>
                  <a:pt x="2253841" y="4873008"/>
                </a:cubicBezTo>
                <a:cubicBezTo>
                  <a:pt x="2253841" y="4873008"/>
                  <a:pt x="2253841" y="4873008"/>
                  <a:pt x="2085454" y="4873008"/>
                </a:cubicBezTo>
                <a:cubicBezTo>
                  <a:pt x="2085454" y="4873008"/>
                  <a:pt x="2085454" y="4873008"/>
                  <a:pt x="2085454" y="4790647"/>
                </a:cubicBezTo>
                <a:cubicBezTo>
                  <a:pt x="2022721" y="4787353"/>
                  <a:pt x="1976497" y="4734642"/>
                  <a:pt x="1976497" y="4668754"/>
                </a:cubicBezTo>
                <a:cubicBezTo>
                  <a:pt x="1976497" y="4606160"/>
                  <a:pt x="2022721" y="4553450"/>
                  <a:pt x="2085454" y="4550155"/>
                </a:cubicBezTo>
                <a:cubicBezTo>
                  <a:pt x="2085454" y="4550155"/>
                  <a:pt x="2085454" y="4550155"/>
                  <a:pt x="2085454" y="4467795"/>
                </a:cubicBezTo>
                <a:cubicBezTo>
                  <a:pt x="2085454" y="4467795"/>
                  <a:pt x="2085454" y="4467795"/>
                  <a:pt x="2253841" y="4467795"/>
                </a:cubicBezTo>
                <a:cubicBezTo>
                  <a:pt x="2253841" y="4467795"/>
                  <a:pt x="2253841" y="4467795"/>
                  <a:pt x="2253841" y="4088937"/>
                </a:cubicBezTo>
                <a:cubicBezTo>
                  <a:pt x="2253841" y="4088937"/>
                  <a:pt x="2253841" y="4088937"/>
                  <a:pt x="2016118" y="4088937"/>
                </a:cubicBezTo>
                <a:cubicBezTo>
                  <a:pt x="2016118" y="4088937"/>
                  <a:pt x="2016118" y="4088937"/>
                  <a:pt x="1933575" y="3970338"/>
                </a:cubicBezTo>
                <a:close/>
                <a:moveTo>
                  <a:pt x="3627438" y="1439863"/>
                </a:moveTo>
                <a:cubicBezTo>
                  <a:pt x="4192194" y="1660613"/>
                  <a:pt x="4572001" y="2075753"/>
                  <a:pt x="4572001" y="2553495"/>
                </a:cubicBezTo>
                <a:cubicBezTo>
                  <a:pt x="4572001" y="3027941"/>
                  <a:pt x="4192194" y="3443082"/>
                  <a:pt x="3627438" y="3667126"/>
                </a:cubicBezTo>
                <a:cubicBezTo>
                  <a:pt x="4000640" y="3410134"/>
                  <a:pt x="4245037" y="3004877"/>
                  <a:pt x="4245037" y="2553495"/>
                </a:cubicBezTo>
                <a:cubicBezTo>
                  <a:pt x="4245037" y="2098816"/>
                  <a:pt x="4000640" y="1696855"/>
                  <a:pt x="3627438" y="1439863"/>
                </a:cubicBezTo>
                <a:close/>
                <a:moveTo>
                  <a:pt x="944563" y="1439863"/>
                </a:moveTo>
                <a:cubicBezTo>
                  <a:pt x="568059" y="1696855"/>
                  <a:pt x="326964" y="2098816"/>
                  <a:pt x="326964" y="2553495"/>
                </a:cubicBezTo>
                <a:cubicBezTo>
                  <a:pt x="326964" y="3004877"/>
                  <a:pt x="568059" y="3410134"/>
                  <a:pt x="944563" y="3667126"/>
                </a:cubicBezTo>
                <a:cubicBezTo>
                  <a:pt x="379807" y="3443082"/>
                  <a:pt x="0" y="3027941"/>
                  <a:pt x="0" y="2553495"/>
                </a:cubicBezTo>
                <a:cubicBezTo>
                  <a:pt x="0" y="2075753"/>
                  <a:pt x="379807" y="1660613"/>
                  <a:pt x="944563" y="1439863"/>
                </a:cubicBezTo>
                <a:close/>
                <a:moveTo>
                  <a:pt x="2970213" y="1298575"/>
                </a:moveTo>
                <a:cubicBezTo>
                  <a:pt x="3052725" y="1311751"/>
                  <a:pt x="3135236" y="1328220"/>
                  <a:pt x="3214447" y="1347984"/>
                </a:cubicBezTo>
                <a:cubicBezTo>
                  <a:pt x="3712816" y="1568675"/>
                  <a:pt x="4056063" y="2026529"/>
                  <a:pt x="4056063" y="2553553"/>
                </a:cubicBezTo>
                <a:cubicBezTo>
                  <a:pt x="4056063" y="3080578"/>
                  <a:pt x="3712816" y="3538431"/>
                  <a:pt x="3214447" y="3755829"/>
                </a:cubicBezTo>
                <a:cubicBezTo>
                  <a:pt x="3135236" y="3775593"/>
                  <a:pt x="3052725" y="3792062"/>
                  <a:pt x="2970213" y="3805238"/>
                </a:cubicBezTo>
                <a:cubicBezTo>
                  <a:pt x="3283757" y="3574664"/>
                  <a:pt x="3501587" y="3100342"/>
                  <a:pt x="3501587" y="2553553"/>
                </a:cubicBezTo>
                <a:cubicBezTo>
                  <a:pt x="3501587" y="2003471"/>
                  <a:pt x="3283757" y="1529149"/>
                  <a:pt x="2970213" y="1298575"/>
                </a:cubicBezTo>
                <a:close/>
                <a:moveTo>
                  <a:pt x="1597025" y="1298575"/>
                </a:moveTo>
                <a:cubicBezTo>
                  <a:pt x="1283445" y="1529149"/>
                  <a:pt x="1068891" y="2003471"/>
                  <a:pt x="1068891" y="2553553"/>
                </a:cubicBezTo>
                <a:cubicBezTo>
                  <a:pt x="1068891" y="3100342"/>
                  <a:pt x="1283445" y="3574664"/>
                  <a:pt x="1597025" y="3805238"/>
                </a:cubicBezTo>
                <a:cubicBezTo>
                  <a:pt x="1514504" y="3792062"/>
                  <a:pt x="1431983" y="3775593"/>
                  <a:pt x="1356064" y="3755829"/>
                </a:cubicBezTo>
                <a:cubicBezTo>
                  <a:pt x="857637" y="3538431"/>
                  <a:pt x="514350" y="3080578"/>
                  <a:pt x="514350" y="2553553"/>
                </a:cubicBezTo>
                <a:cubicBezTo>
                  <a:pt x="514350" y="2026529"/>
                  <a:pt x="857637" y="1568675"/>
                  <a:pt x="1356064" y="1347984"/>
                </a:cubicBezTo>
                <a:cubicBezTo>
                  <a:pt x="1431983" y="1328220"/>
                  <a:pt x="1514504" y="1311751"/>
                  <a:pt x="1597025" y="1298575"/>
                </a:cubicBezTo>
                <a:close/>
                <a:moveTo>
                  <a:pt x="2587625" y="1271588"/>
                </a:moveTo>
                <a:cubicBezTo>
                  <a:pt x="2627291" y="1274884"/>
                  <a:pt x="2666957" y="1278179"/>
                  <a:pt x="2706623" y="1281475"/>
                </a:cubicBezTo>
                <a:cubicBezTo>
                  <a:pt x="3057003" y="1462730"/>
                  <a:pt x="3311525" y="1963652"/>
                  <a:pt x="3311525" y="2553555"/>
                </a:cubicBezTo>
                <a:cubicBezTo>
                  <a:pt x="3311525" y="3140161"/>
                  <a:pt x="3057003" y="3644380"/>
                  <a:pt x="2706623" y="3822339"/>
                </a:cubicBezTo>
                <a:cubicBezTo>
                  <a:pt x="2666957" y="3828930"/>
                  <a:pt x="2627291" y="3832226"/>
                  <a:pt x="2587625" y="3832226"/>
                </a:cubicBezTo>
                <a:cubicBezTo>
                  <a:pt x="2742983" y="3601538"/>
                  <a:pt x="2828925" y="3070955"/>
                  <a:pt x="2828925" y="2553555"/>
                </a:cubicBezTo>
                <a:cubicBezTo>
                  <a:pt x="2828925" y="2032859"/>
                  <a:pt x="2742983" y="1502276"/>
                  <a:pt x="2587625" y="1271588"/>
                </a:cubicBezTo>
                <a:close/>
                <a:moveTo>
                  <a:pt x="1981200" y="1271588"/>
                </a:moveTo>
                <a:cubicBezTo>
                  <a:pt x="1829148" y="1502276"/>
                  <a:pt x="1739900" y="2032859"/>
                  <a:pt x="1739900" y="2553555"/>
                </a:cubicBezTo>
                <a:cubicBezTo>
                  <a:pt x="1739900" y="3070955"/>
                  <a:pt x="1829148" y="3601538"/>
                  <a:pt x="1981200" y="3832226"/>
                </a:cubicBezTo>
                <a:cubicBezTo>
                  <a:pt x="1941534" y="3832226"/>
                  <a:pt x="1905174" y="3828930"/>
                  <a:pt x="1865508" y="3822339"/>
                </a:cubicBezTo>
                <a:cubicBezTo>
                  <a:pt x="1511822" y="3644380"/>
                  <a:pt x="1257300" y="3140161"/>
                  <a:pt x="1257300" y="2553555"/>
                </a:cubicBezTo>
                <a:cubicBezTo>
                  <a:pt x="1257300" y="1963652"/>
                  <a:pt x="1511822" y="1462730"/>
                  <a:pt x="1865508" y="1281475"/>
                </a:cubicBezTo>
                <a:cubicBezTo>
                  <a:pt x="1905174" y="1278179"/>
                  <a:pt x="1941534" y="1274884"/>
                  <a:pt x="1981200" y="1271588"/>
                </a:cubicBezTo>
                <a:close/>
                <a:moveTo>
                  <a:pt x="2184541" y="1268413"/>
                </a:moveTo>
                <a:cubicBezTo>
                  <a:pt x="2217546" y="1268413"/>
                  <a:pt x="2250551" y="1268413"/>
                  <a:pt x="2283556" y="1268413"/>
                </a:cubicBezTo>
                <a:cubicBezTo>
                  <a:pt x="2316562" y="1268413"/>
                  <a:pt x="2349567" y="1268413"/>
                  <a:pt x="2382572" y="1268413"/>
                </a:cubicBezTo>
                <a:cubicBezTo>
                  <a:pt x="2521194" y="1429872"/>
                  <a:pt x="2640013" y="1904364"/>
                  <a:pt x="2640013" y="2553495"/>
                </a:cubicBezTo>
                <a:cubicBezTo>
                  <a:pt x="2640013" y="3199330"/>
                  <a:pt x="2521194" y="3677117"/>
                  <a:pt x="2382572" y="3835281"/>
                </a:cubicBezTo>
                <a:cubicBezTo>
                  <a:pt x="2349567" y="3838576"/>
                  <a:pt x="2316562" y="3838576"/>
                  <a:pt x="2283556" y="3838576"/>
                </a:cubicBezTo>
                <a:cubicBezTo>
                  <a:pt x="2250551" y="3838576"/>
                  <a:pt x="2217546" y="3838576"/>
                  <a:pt x="2184541" y="3835281"/>
                </a:cubicBezTo>
                <a:cubicBezTo>
                  <a:pt x="2049219" y="3677117"/>
                  <a:pt x="1930400" y="3199330"/>
                  <a:pt x="1930400" y="2553495"/>
                </a:cubicBezTo>
                <a:cubicBezTo>
                  <a:pt x="1930400" y="1904364"/>
                  <a:pt x="2049219" y="1429872"/>
                  <a:pt x="2184541" y="1268413"/>
                </a:cubicBezTo>
                <a:close/>
                <a:moveTo>
                  <a:pt x="2218301" y="0"/>
                </a:moveTo>
                <a:cubicBezTo>
                  <a:pt x="2218301" y="0"/>
                  <a:pt x="2218301" y="0"/>
                  <a:pt x="2350398" y="0"/>
                </a:cubicBezTo>
                <a:cubicBezTo>
                  <a:pt x="2350398" y="0"/>
                  <a:pt x="2350398" y="0"/>
                  <a:pt x="2350398" y="906423"/>
                </a:cubicBezTo>
                <a:cubicBezTo>
                  <a:pt x="2485797" y="909719"/>
                  <a:pt x="2601382" y="913015"/>
                  <a:pt x="2601382" y="913015"/>
                </a:cubicBezTo>
                <a:cubicBezTo>
                  <a:pt x="2601382" y="913015"/>
                  <a:pt x="2703757" y="899830"/>
                  <a:pt x="2779713" y="1166813"/>
                </a:cubicBezTo>
                <a:cubicBezTo>
                  <a:pt x="2779713" y="1166813"/>
                  <a:pt x="2406539" y="1048154"/>
                  <a:pt x="1792288" y="1140444"/>
                </a:cubicBezTo>
                <a:cubicBezTo>
                  <a:pt x="1792288" y="1140444"/>
                  <a:pt x="1861639" y="922903"/>
                  <a:pt x="1987131" y="913015"/>
                </a:cubicBezTo>
                <a:cubicBezTo>
                  <a:pt x="2033365" y="909719"/>
                  <a:pt x="2122531" y="906423"/>
                  <a:pt x="2218301" y="906423"/>
                </a:cubicBezTo>
                <a:cubicBezTo>
                  <a:pt x="2218301" y="906423"/>
                  <a:pt x="2218301" y="906423"/>
                  <a:pt x="2218301" y="0"/>
                </a:cubicBezTo>
                <a:close/>
              </a:path>
            </a:pathLst>
          </a:custGeom>
          <a:solidFill>
            <a:schemeClr val="accent5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4E5FCA1-CAC8-4E43-F6F7-2EFBB96E3377}"/>
              </a:ext>
            </a:extLst>
          </p:cNvPr>
          <p:cNvSpPr/>
          <p:nvPr/>
        </p:nvSpPr>
        <p:spPr bwMode="auto">
          <a:xfrm>
            <a:off x="4542367" y="2190752"/>
            <a:ext cx="2728384" cy="2726267"/>
          </a:xfrm>
          <a:custGeom>
            <a:avLst/>
            <a:gdLst>
              <a:gd name="T0" fmla="*/ 941 w 1117"/>
              <a:gd name="T1" fmla="*/ 239 h 1118"/>
              <a:gd name="T2" fmla="*/ 239 w 1117"/>
              <a:gd name="T3" fmla="*/ 177 h 1118"/>
              <a:gd name="T4" fmla="*/ 176 w 1117"/>
              <a:gd name="T5" fmla="*/ 879 h 1118"/>
              <a:gd name="T6" fmla="*/ 878 w 1117"/>
              <a:gd name="T7" fmla="*/ 941 h 1118"/>
              <a:gd name="T8" fmla="*/ 941 w 1117"/>
              <a:gd name="T9" fmla="*/ 23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" h="1118">
                <a:moveTo>
                  <a:pt x="941" y="239"/>
                </a:moveTo>
                <a:cubicBezTo>
                  <a:pt x="764" y="28"/>
                  <a:pt x="450" y="0"/>
                  <a:pt x="239" y="177"/>
                </a:cubicBezTo>
                <a:cubicBezTo>
                  <a:pt x="28" y="353"/>
                  <a:pt x="0" y="668"/>
                  <a:pt x="176" y="879"/>
                </a:cubicBezTo>
                <a:cubicBezTo>
                  <a:pt x="353" y="1090"/>
                  <a:pt x="667" y="1118"/>
                  <a:pt x="878" y="941"/>
                </a:cubicBezTo>
                <a:cubicBezTo>
                  <a:pt x="1089" y="765"/>
                  <a:pt x="1117" y="450"/>
                  <a:pt x="941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96B0D2EA-7019-E9A4-E046-17ED18307B4F}"/>
              </a:ext>
            </a:extLst>
          </p:cNvPr>
          <p:cNvSpPr/>
          <p:nvPr/>
        </p:nvSpPr>
        <p:spPr bwMode="auto">
          <a:xfrm>
            <a:off x="5988051" y="3858687"/>
            <a:ext cx="116417" cy="29633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23FE3EBA-6AE8-3583-59C7-CE0C7AB606B0}"/>
              </a:ext>
            </a:extLst>
          </p:cNvPr>
          <p:cNvSpPr/>
          <p:nvPr/>
        </p:nvSpPr>
        <p:spPr bwMode="auto">
          <a:xfrm>
            <a:off x="5689600" y="3014137"/>
            <a:ext cx="361951" cy="313267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A5570E59-5403-F394-9FC9-2AD33E829B20}"/>
              </a:ext>
            </a:extLst>
          </p:cNvPr>
          <p:cNvSpPr/>
          <p:nvPr/>
        </p:nvSpPr>
        <p:spPr bwMode="auto">
          <a:xfrm>
            <a:off x="5689600" y="3905254"/>
            <a:ext cx="491067" cy="160867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AEC4D3F0-93C6-77F6-A7D2-64B3871C6CA6}"/>
              </a:ext>
            </a:extLst>
          </p:cNvPr>
          <p:cNvSpPr/>
          <p:nvPr/>
        </p:nvSpPr>
        <p:spPr bwMode="auto">
          <a:xfrm>
            <a:off x="5668433" y="4013203"/>
            <a:ext cx="325967" cy="74084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157">
            <a:extLst>
              <a:ext uri="{FF2B5EF4-FFF2-40B4-BE49-F238E27FC236}">
                <a16:creationId xmlns:a16="http://schemas.microsoft.com/office/drawing/2014/main" id="{9584E275-4DBA-E24F-A207-6282D51508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0651" y="4631407"/>
            <a:ext cx="254812" cy="282189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BC0971-20FB-85EB-4B2E-1109A2EBB810}"/>
              </a:ext>
            </a:extLst>
          </p:cNvPr>
          <p:cNvSpPr/>
          <p:nvPr/>
        </p:nvSpPr>
        <p:spPr>
          <a:xfrm>
            <a:off x="556838" y="208501"/>
            <a:ext cx="8158120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rPr>
              <a:t>K-means Clustering Analysis &amp; Visualization</a:t>
            </a:r>
            <a:endParaRPr lang="zh-CN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D2BF7582-1AE4-6A8A-50A4-020F335E877E}"/>
              </a:ext>
            </a:extLst>
          </p:cNvPr>
          <p:cNvSpPr/>
          <p:nvPr/>
        </p:nvSpPr>
        <p:spPr>
          <a:xfrm>
            <a:off x="205145" y="211856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E7C705-690D-A20F-1354-7D28460F83B7}"/>
              </a:ext>
            </a:extLst>
          </p:cNvPr>
          <p:cNvSpPr txBox="1"/>
          <p:nvPr/>
        </p:nvSpPr>
        <p:spPr>
          <a:xfrm>
            <a:off x="556838" y="781451"/>
            <a:ext cx="3029325" cy="1307554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Then, overspeed rate and jam rate were used for cluster analysis of different </a:t>
            </a:r>
            <a:r>
              <a:rPr lang="en-US" altLang="zh-CN" sz="2000" dirty="0" err="1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link_name</a:t>
            </a:r>
            <a:r>
              <a:rPr lang="en-US" altLang="zh-CN" sz="20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 to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find out the road sections with similar traffic patterns.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67D75E-0F96-0CB3-7B71-D964F033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477" y="1581257"/>
            <a:ext cx="4597523" cy="28605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1153B0-170A-B7A4-A80E-0D1B7CF31297}"/>
              </a:ext>
            </a:extLst>
          </p:cNvPr>
          <p:cNvSpPr txBox="1"/>
          <p:nvPr/>
        </p:nvSpPr>
        <p:spPr>
          <a:xfrm>
            <a:off x="1065458" y="4772501"/>
            <a:ext cx="104788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" altLang="zh-CN" sz="2500" dirty="0">
                <a:solidFill>
                  <a:srgbClr val="605E5E"/>
                </a:solidFill>
                <a:ea typeface="Source Han Serif SC" panose="02020400000000000000" pitchFamily="18" charset="-122"/>
                <a:cs typeface="Arial Unicode MS" panose="020B0604020202020204" pitchFamily="34" charset="-122"/>
              </a:rPr>
              <a:t>We believe this can help authorities understand which roads have similar traffic characteristics.</a:t>
            </a:r>
            <a:endParaRPr lang="zh-CN" altLang="en-US" sz="2500" dirty="0">
              <a:solidFill>
                <a:srgbClr val="605E5E"/>
              </a:solidFill>
              <a:ea typeface="Source Han Serif SC" panose="02020400000000000000" pitchFamily="18" charset="-122"/>
              <a:cs typeface="Arial Unicode MS" panose="020B0604020202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41166F-A780-A43D-A9F1-4A34859D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97" y="1575161"/>
            <a:ext cx="7224217" cy="28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10" grpId="0" animBg="1"/>
      <p:bldP spid="11" grpId="0" animBg="1"/>
      <p:bldP spid="13" grpId="0" animBg="1"/>
      <p:bldP spid="14" grpId="0" animBg="1"/>
      <p:bldP spid="17" grpId="0" animBg="1"/>
      <p:bldP spid="41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99EA0-0AF7-D91F-CD50-B3115194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3201A3F3-390B-BED2-71F0-E963197625E9}"/>
              </a:ext>
            </a:extLst>
          </p:cNvPr>
          <p:cNvSpPr/>
          <p:nvPr/>
        </p:nvSpPr>
        <p:spPr bwMode="auto">
          <a:xfrm>
            <a:off x="4542367" y="2190752"/>
            <a:ext cx="2728384" cy="2726267"/>
          </a:xfrm>
          <a:custGeom>
            <a:avLst/>
            <a:gdLst>
              <a:gd name="T0" fmla="*/ 941 w 1117"/>
              <a:gd name="T1" fmla="*/ 239 h 1118"/>
              <a:gd name="T2" fmla="*/ 239 w 1117"/>
              <a:gd name="T3" fmla="*/ 177 h 1118"/>
              <a:gd name="T4" fmla="*/ 176 w 1117"/>
              <a:gd name="T5" fmla="*/ 879 h 1118"/>
              <a:gd name="T6" fmla="*/ 878 w 1117"/>
              <a:gd name="T7" fmla="*/ 941 h 1118"/>
              <a:gd name="T8" fmla="*/ 941 w 1117"/>
              <a:gd name="T9" fmla="*/ 23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" h="1118">
                <a:moveTo>
                  <a:pt x="941" y="239"/>
                </a:moveTo>
                <a:cubicBezTo>
                  <a:pt x="764" y="28"/>
                  <a:pt x="450" y="0"/>
                  <a:pt x="239" y="177"/>
                </a:cubicBezTo>
                <a:cubicBezTo>
                  <a:pt x="28" y="353"/>
                  <a:pt x="0" y="668"/>
                  <a:pt x="176" y="879"/>
                </a:cubicBezTo>
                <a:cubicBezTo>
                  <a:pt x="353" y="1090"/>
                  <a:pt x="667" y="1118"/>
                  <a:pt x="878" y="941"/>
                </a:cubicBezTo>
                <a:cubicBezTo>
                  <a:pt x="1089" y="765"/>
                  <a:pt x="1117" y="450"/>
                  <a:pt x="941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6C0E8577-BE2B-CF93-0819-D15D4BE95D66}"/>
              </a:ext>
            </a:extLst>
          </p:cNvPr>
          <p:cNvSpPr/>
          <p:nvPr/>
        </p:nvSpPr>
        <p:spPr bwMode="auto">
          <a:xfrm>
            <a:off x="5988051" y="3858687"/>
            <a:ext cx="116417" cy="29633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CE60C58C-1AD6-3D70-CD96-F3BA09D7D6BA}"/>
              </a:ext>
            </a:extLst>
          </p:cNvPr>
          <p:cNvSpPr/>
          <p:nvPr/>
        </p:nvSpPr>
        <p:spPr bwMode="auto">
          <a:xfrm>
            <a:off x="5689600" y="3014137"/>
            <a:ext cx="361951" cy="313267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7A2A2DB5-F533-44C6-BD0C-BFC2C719F660}"/>
              </a:ext>
            </a:extLst>
          </p:cNvPr>
          <p:cNvSpPr/>
          <p:nvPr/>
        </p:nvSpPr>
        <p:spPr bwMode="auto">
          <a:xfrm>
            <a:off x="5689600" y="3905254"/>
            <a:ext cx="491067" cy="160867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E1613574-FD76-DAB5-6499-E3212464FE81}"/>
              </a:ext>
            </a:extLst>
          </p:cNvPr>
          <p:cNvSpPr/>
          <p:nvPr/>
        </p:nvSpPr>
        <p:spPr bwMode="auto">
          <a:xfrm>
            <a:off x="5668433" y="4013203"/>
            <a:ext cx="325967" cy="74084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157">
            <a:extLst>
              <a:ext uri="{FF2B5EF4-FFF2-40B4-BE49-F238E27FC236}">
                <a16:creationId xmlns:a16="http://schemas.microsoft.com/office/drawing/2014/main" id="{A04F638B-F122-8DD8-D24A-475372749F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10651" y="4631407"/>
            <a:ext cx="254812" cy="282189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2C5C52-8383-D4C8-7F82-D5864D017A4A}"/>
              </a:ext>
            </a:extLst>
          </p:cNvPr>
          <p:cNvSpPr/>
          <p:nvPr/>
        </p:nvSpPr>
        <p:spPr>
          <a:xfrm>
            <a:off x="556838" y="208501"/>
            <a:ext cx="8158120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rPr>
              <a:t>Visualization</a:t>
            </a:r>
            <a:endParaRPr lang="zh-CN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1CD45A9E-820D-43B0-4787-8E89DFB297BE}"/>
              </a:ext>
            </a:extLst>
          </p:cNvPr>
          <p:cNvSpPr/>
          <p:nvPr/>
        </p:nvSpPr>
        <p:spPr>
          <a:xfrm>
            <a:off x="205145" y="211856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A8AE49-5819-EED1-7D12-F2B3DFF482C4}"/>
              </a:ext>
            </a:extLst>
          </p:cNvPr>
          <p:cNvSpPr txBox="1"/>
          <p:nvPr/>
        </p:nvSpPr>
        <p:spPr>
          <a:xfrm>
            <a:off x="714000" y="897485"/>
            <a:ext cx="2250715" cy="82665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We use </a:t>
            </a:r>
            <a:r>
              <a:rPr lang="en-US" altLang="zh-CN" dirty="0" err="1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Shinyapp</a:t>
            </a: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 to present an interactive map and traffic speed visualization. Users can select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NYC streets and date ranges to view locations on the map, with traffic speed displayed.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  <a:hlinkClick r:id="rId3"/>
              </a:rPr>
              <a:t>https://zdliu0205.shinyapps.io/street_map_visualization_try/</a:t>
            </a:r>
            <a:endParaRPr lang="en-US" altLang="zh-CN" dirty="0">
              <a:solidFill>
                <a:srgbClr val="605E5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Arial Unicode MS" panose="020B0604020202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7775B-5447-4E14-D323-635E659BC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14" y="1854491"/>
            <a:ext cx="8872204" cy="44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7" grpId="0" animBg="1"/>
      <p:bldP spid="4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FFB7-59F2-2C86-7F05-317AE6E6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2">
            <a:extLst>
              <a:ext uri="{FF2B5EF4-FFF2-40B4-BE49-F238E27FC236}">
                <a16:creationId xmlns:a16="http://schemas.microsoft.com/office/drawing/2014/main" id="{B5A45832-8DFF-C1AE-383C-2666C4947A05}"/>
              </a:ext>
            </a:extLst>
          </p:cNvPr>
          <p:cNvSpPr/>
          <p:nvPr/>
        </p:nvSpPr>
        <p:spPr bwMode="auto">
          <a:xfrm>
            <a:off x="5209919" y="3408220"/>
            <a:ext cx="2060832" cy="1508799"/>
          </a:xfrm>
          <a:custGeom>
            <a:avLst/>
            <a:gdLst>
              <a:gd name="T0" fmla="*/ 941 w 1117"/>
              <a:gd name="T1" fmla="*/ 239 h 1118"/>
              <a:gd name="T2" fmla="*/ 239 w 1117"/>
              <a:gd name="T3" fmla="*/ 177 h 1118"/>
              <a:gd name="T4" fmla="*/ 176 w 1117"/>
              <a:gd name="T5" fmla="*/ 879 h 1118"/>
              <a:gd name="T6" fmla="*/ 878 w 1117"/>
              <a:gd name="T7" fmla="*/ 941 h 1118"/>
              <a:gd name="T8" fmla="*/ 941 w 1117"/>
              <a:gd name="T9" fmla="*/ 23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" h="1118">
                <a:moveTo>
                  <a:pt x="941" y="239"/>
                </a:moveTo>
                <a:cubicBezTo>
                  <a:pt x="764" y="28"/>
                  <a:pt x="450" y="0"/>
                  <a:pt x="239" y="177"/>
                </a:cubicBezTo>
                <a:cubicBezTo>
                  <a:pt x="28" y="353"/>
                  <a:pt x="0" y="668"/>
                  <a:pt x="176" y="879"/>
                </a:cubicBezTo>
                <a:cubicBezTo>
                  <a:pt x="353" y="1090"/>
                  <a:pt x="667" y="1118"/>
                  <a:pt x="878" y="941"/>
                </a:cubicBezTo>
                <a:cubicBezTo>
                  <a:pt x="1089" y="765"/>
                  <a:pt x="1117" y="450"/>
                  <a:pt x="941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87E881B8-E60E-FA68-4AD2-D28CC8C41AD9}"/>
              </a:ext>
            </a:extLst>
          </p:cNvPr>
          <p:cNvSpPr/>
          <p:nvPr/>
        </p:nvSpPr>
        <p:spPr bwMode="auto">
          <a:xfrm>
            <a:off x="6016535" y="3842601"/>
            <a:ext cx="87933" cy="45719"/>
          </a:xfrm>
          <a:custGeom>
            <a:avLst/>
            <a:gdLst>
              <a:gd name="T0" fmla="*/ 61 w 63"/>
              <a:gd name="T1" fmla="*/ 9 h 16"/>
              <a:gd name="T2" fmla="*/ 2 w 63"/>
              <a:gd name="T3" fmla="*/ 0 h 16"/>
              <a:gd name="T4" fmla="*/ 0 w 63"/>
              <a:gd name="T5" fmla="*/ 5 h 16"/>
              <a:gd name="T6" fmla="*/ 63 w 63"/>
              <a:gd name="T7" fmla="*/ 16 h 16"/>
              <a:gd name="T8" fmla="*/ 61 w 63"/>
              <a:gd name="T9" fmla="*/ 9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6">
                <a:moveTo>
                  <a:pt x="61" y="9"/>
                </a:moveTo>
                <a:cubicBezTo>
                  <a:pt x="61" y="9"/>
                  <a:pt x="19" y="4"/>
                  <a:pt x="2" y="0"/>
                </a:cubicBezTo>
                <a:cubicBezTo>
                  <a:pt x="0" y="5"/>
                  <a:pt x="0" y="5"/>
                  <a:pt x="0" y="5"/>
                </a:cubicBez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59" y="9"/>
                  <a:pt x="61" y="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E8ABCFF4-497B-FDBC-189B-6396EBE51B97}"/>
              </a:ext>
            </a:extLst>
          </p:cNvPr>
          <p:cNvSpPr/>
          <p:nvPr/>
        </p:nvSpPr>
        <p:spPr bwMode="auto">
          <a:xfrm>
            <a:off x="5778158" y="3154032"/>
            <a:ext cx="273393" cy="173372"/>
          </a:xfrm>
          <a:custGeom>
            <a:avLst/>
            <a:gdLst>
              <a:gd name="T0" fmla="*/ 98 w 196"/>
              <a:gd name="T1" fmla="*/ 0 h 170"/>
              <a:gd name="T2" fmla="*/ 170 w 196"/>
              <a:gd name="T3" fmla="*/ 32 h 170"/>
              <a:gd name="T4" fmla="*/ 180 w 196"/>
              <a:gd name="T5" fmla="*/ 121 h 170"/>
              <a:gd name="T6" fmla="*/ 165 w 196"/>
              <a:gd name="T7" fmla="*/ 168 h 170"/>
              <a:gd name="T8" fmla="*/ 157 w 196"/>
              <a:gd name="T9" fmla="*/ 121 h 170"/>
              <a:gd name="T10" fmla="*/ 142 w 196"/>
              <a:gd name="T11" fmla="*/ 67 h 170"/>
              <a:gd name="T12" fmla="*/ 97 w 196"/>
              <a:gd name="T13" fmla="*/ 61 h 170"/>
              <a:gd name="T14" fmla="*/ 41 w 196"/>
              <a:gd name="T15" fmla="*/ 71 h 170"/>
              <a:gd name="T16" fmla="*/ 30 w 196"/>
              <a:gd name="T17" fmla="*/ 123 h 170"/>
              <a:gd name="T18" fmla="*/ 26 w 196"/>
              <a:gd name="T19" fmla="*/ 159 h 170"/>
              <a:gd name="T20" fmla="*/ 18 w 196"/>
              <a:gd name="T21" fmla="*/ 97 h 170"/>
              <a:gd name="T22" fmla="*/ 98 w 196"/>
              <a:gd name="T23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70">
                <a:moveTo>
                  <a:pt x="98" y="0"/>
                </a:moveTo>
                <a:cubicBezTo>
                  <a:pt x="98" y="0"/>
                  <a:pt x="145" y="4"/>
                  <a:pt x="170" y="32"/>
                </a:cubicBezTo>
                <a:cubicBezTo>
                  <a:pt x="196" y="60"/>
                  <a:pt x="186" y="97"/>
                  <a:pt x="180" y="121"/>
                </a:cubicBezTo>
                <a:cubicBezTo>
                  <a:pt x="180" y="121"/>
                  <a:pt x="165" y="165"/>
                  <a:pt x="165" y="168"/>
                </a:cubicBezTo>
                <a:cubicBezTo>
                  <a:pt x="165" y="170"/>
                  <a:pt x="162" y="132"/>
                  <a:pt x="157" y="121"/>
                </a:cubicBezTo>
                <a:cubicBezTo>
                  <a:pt x="152" y="110"/>
                  <a:pt x="160" y="79"/>
                  <a:pt x="142" y="67"/>
                </a:cubicBezTo>
                <a:cubicBezTo>
                  <a:pt x="123" y="55"/>
                  <a:pt x="97" y="61"/>
                  <a:pt x="97" y="61"/>
                </a:cubicBezTo>
                <a:cubicBezTo>
                  <a:pt x="97" y="61"/>
                  <a:pt x="59" y="50"/>
                  <a:pt x="41" y="71"/>
                </a:cubicBezTo>
                <a:cubicBezTo>
                  <a:pt x="23" y="91"/>
                  <a:pt x="33" y="107"/>
                  <a:pt x="30" y="123"/>
                </a:cubicBezTo>
                <a:cubicBezTo>
                  <a:pt x="28" y="139"/>
                  <a:pt x="26" y="159"/>
                  <a:pt x="26" y="159"/>
                </a:cubicBezTo>
                <a:cubicBezTo>
                  <a:pt x="26" y="159"/>
                  <a:pt x="19" y="115"/>
                  <a:pt x="18" y="97"/>
                </a:cubicBezTo>
                <a:cubicBezTo>
                  <a:pt x="16" y="80"/>
                  <a:pt x="0" y="18"/>
                  <a:pt x="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AA37B08E-8854-395E-DBA2-C8E84F50491C}"/>
              </a:ext>
            </a:extLst>
          </p:cNvPr>
          <p:cNvSpPr/>
          <p:nvPr/>
        </p:nvSpPr>
        <p:spPr bwMode="auto">
          <a:xfrm>
            <a:off x="5809749" y="3977092"/>
            <a:ext cx="370918" cy="89029"/>
          </a:xfrm>
          <a:custGeom>
            <a:avLst/>
            <a:gdLst>
              <a:gd name="T0" fmla="*/ 230 w 266"/>
              <a:gd name="T1" fmla="*/ 79 h 87"/>
              <a:gd name="T2" fmla="*/ 151 w 266"/>
              <a:gd name="T3" fmla="*/ 49 h 87"/>
              <a:gd name="T4" fmla="*/ 82 w 266"/>
              <a:gd name="T5" fmla="*/ 17 h 87"/>
              <a:gd name="T6" fmla="*/ 1 w 266"/>
              <a:gd name="T7" fmla="*/ 7 h 87"/>
              <a:gd name="T8" fmla="*/ 0 w 266"/>
              <a:gd name="T9" fmla="*/ 10 h 87"/>
              <a:gd name="T10" fmla="*/ 81 w 266"/>
              <a:gd name="T11" fmla="*/ 22 h 87"/>
              <a:gd name="T12" fmla="*/ 230 w 266"/>
              <a:gd name="T13" fmla="*/ 84 h 87"/>
              <a:gd name="T14" fmla="*/ 230 w 266"/>
              <a:gd name="T15" fmla="*/ 7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87">
                <a:moveTo>
                  <a:pt x="230" y="79"/>
                </a:moveTo>
                <a:cubicBezTo>
                  <a:pt x="230" y="79"/>
                  <a:pt x="182" y="65"/>
                  <a:pt x="151" y="49"/>
                </a:cubicBezTo>
                <a:cubicBezTo>
                  <a:pt x="120" y="33"/>
                  <a:pt x="87" y="17"/>
                  <a:pt x="82" y="17"/>
                </a:cubicBezTo>
                <a:cubicBezTo>
                  <a:pt x="77" y="17"/>
                  <a:pt x="25" y="0"/>
                  <a:pt x="1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42" y="5"/>
                  <a:pt x="81" y="22"/>
                </a:cubicBezTo>
                <a:cubicBezTo>
                  <a:pt x="121" y="40"/>
                  <a:pt x="195" y="87"/>
                  <a:pt x="230" y="84"/>
                </a:cubicBezTo>
                <a:cubicBezTo>
                  <a:pt x="266" y="81"/>
                  <a:pt x="230" y="79"/>
                  <a:pt x="230" y="79"/>
                </a:cubicBez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8C440385-1228-BC2C-1AF8-279554FCBA6A}"/>
              </a:ext>
            </a:extLst>
          </p:cNvPr>
          <p:cNvSpPr/>
          <p:nvPr/>
        </p:nvSpPr>
        <p:spPr bwMode="auto">
          <a:xfrm>
            <a:off x="5748187" y="4041567"/>
            <a:ext cx="246213" cy="45719"/>
          </a:xfrm>
          <a:custGeom>
            <a:avLst/>
            <a:gdLst>
              <a:gd name="T0" fmla="*/ 5 w 177"/>
              <a:gd name="T1" fmla="*/ 32 h 40"/>
              <a:gd name="T2" fmla="*/ 107 w 177"/>
              <a:gd name="T3" fmla="*/ 22 h 40"/>
              <a:gd name="T4" fmla="*/ 169 w 177"/>
              <a:gd name="T5" fmla="*/ 0 h 40"/>
              <a:gd name="T6" fmla="*/ 177 w 177"/>
              <a:gd name="T7" fmla="*/ 3 h 40"/>
              <a:gd name="T8" fmla="*/ 103 w 177"/>
              <a:gd name="T9" fmla="*/ 29 h 40"/>
              <a:gd name="T10" fmla="*/ 0 w 177"/>
              <a:gd name="T11" fmla="*/ 40 h 40"/>
              <a:gd name="T12" fmla="*/ 5 w 177"/>
              <a:gd name="T13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0">
                <a:moveTo>
                  <a:pt x="5" y="32"/>
                </a:moveTo>
                <a:cubicBezTo>
                  <a:pt x="5" y="32"/>
                  <a:pt x="61" y="33"/>
                  <a:pt x="107" y="22"/>
                </a:cubicBezTo>
                <a:cubicBezTo>
                  <a:pt x="154" y="10"/>
                  <a:pt x="169" y="0"/>
                  <a:pt x="169" y="0"/>
                </a:cubicBezTo>
                <a:cubicBezTo>
                  <a:pt x="177" y="3"/>
                  <a:pt x="177" y="3"/>
                  <a:pt x="177" y="3"/>
                </a:cubicBezTo>
                <a:cubicBezTo>
                  <a:pt x="177" y="3"/>
                  <a:pt x="142" y="22"/>
                  <a:pt x="103" y="29"/>
                </a:cubicBezTo>
                <a:cubicBezTo>
                  <a:pt x="64" y="36"/>
                  <a:pt x="0" y="40"/>
                  <a:pt x="0" y="40"/>
                </a:cubicBezTo>
                <a:lnTo>
                  <a:pt x="5" y="32"/>
                </a:lnTo>
                <a:close/>
              </a:path>
            </a:pathLst>
          </a:custGeom>
          <a:solidFill>
            <a:srgbClr val="F8E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157">
            <a:extLst>
              <a:ext uri="{FF2B5EF4-FFF2-40B4-BE49-F238E27FC236}">
                <a16:creationId xmlns:a16="http://schemas.microsoft.com/office/drawing/2014/main" id="{DB32EDD7-B46B-99A7-5CE7-1A6D891D07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72995" y="4700450"/>
            <a:ext cx="192467" cy="213146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E700F4-074D-320D-12E0-AFFAC04C0D48}"/>
              </a:ext>
            </a:extLst>
          </p:cNvPr>
          <p:cNvSpPr/>
          <p:nvPr/>
        </p:nvSpPr>
        <p:spPr>
          <a:xfrm>
            <a:off x="556838" y="208501"/>
            <a:ext cx="8158120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altLang="zh-CN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rPr>
              <a:t>Validation of Data Analysis: Traffic Jam on 11th Avenue</a:t>
            </a:r>
            <a:endParaRPr lang="zh-CN" altLang="en-US" sz="2700" dirty="0">
              <a:solidFill>
                <a:srgbClr val="E3AF49"/>
              </a:solidFill>
              <a:latin typeface="Source Han Serif SC" panose="02020400000000000000" pitchFamily="18" charset="-122"/>
              <a:ea typeface="Source Han Serif SC" panose="02020400000000000000" pitchFamily="18" charset="-122"/>
            </a:endParaRP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3605EA59-ADDE-9518-A9A3-C980D95587FE}"/>
              </a:ext>
            </a:extLst>
          </p:cNvPr>
          <p:cNvSpPr/>
          <p:nvPr/>
        </p:nvSpPr>
        <p:spPr>
          <a:xfrm>
            <a:off x="205145" y="211856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B6FBA3-24EC-405A-CC55-C27C824E6C6D}"/>
              </a:ext>
            </a:extLst>
          </p:cNvPr>
          <p:cNvSpPr txBox="1"/>
          <p:nvPr/>
        </p:nvSpPr>
        <p:spPr>
          <a:xfrm>
            <a:off x="477480" y="679424"/>
            <a:ext cx="2250715" cy="82665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This Reddit post below expresses frustration about traffic jams on 11th Ave, specifically caused by drivers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not following proper lane discipline. Moreover, a policy change reported by CBS News sheds light on a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major traffic jam issue on 11th Ave. In our visualization, 11th Ave shows the highest jam rate, which aligns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with the facts.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Despite the policy change, it may not have significantly improved traffic flow, reflecting either poor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enforcement or inadequate measures. The high jam rate seen in the visualization indicates that there may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be a need for further improvements in traffic management strategies.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B35544-55E8-C2F8-1446-C977658E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7" y="2700425"/>
            <a:ext cx="5793274" cy="340737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4B475A67-8459-FE08-7326-5D207A100D8D}"/>
              </a:ext>
            </a:extLst>
          </p:cNvPr>
          <p:cNvSpPr/>
          <p:nvPr/>
        </p:nvSpPr>
        <p:spPr>
          <a:xfrm rot="2421251">
            <a:off x="11287594" y="4323813"/>
            <a:ext cx="265500" cy="139745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76B862-CD75-EB2E-00A4-9A86A660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42" y="4232131"/>
            <a:ext cx="5321167" cy="21309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5BC2BD2-D8D7-519E-64F4-FA41F6B8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38" y="2700425"/>
            <a:ext cx="5338271" cy="19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14" grpId="0" animBg="1"/>
      <p:bldP spid="17" grpId="0" animBg="1"/>
      <p:bldP spid="4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E7C318-926F-4966-A7C4-691DAAE7B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276C810-E341-4CBF-80A3-D99103ECEC97}"/>
              </a:ext>
            </a:extLst>
          </p:cNvPr>
          <p:cNvGrpSpPr/>
          <p:nvPr/>
        </p:nvGrpSpPr>
        <p:grpSpPr>
          <a:xfrm>
            <a:off x="1" y="-47624"/>
            <a:ext cx="12191999" cy="976077"/>
            <a:chOff x="1" y="-47624"/>
            <a:chExt cx="12191999" cy="9760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411A94-44E1-4A77-86E9-6E6C90B7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EA207F-CC73-4C21-B43B-8856D834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5BF86A-5FF4-4253-8629-0423BDC5BBA2}"/>
              </a:ext>
            </a:extLst>
          </p:cNvPr>
          <p:cNvGrpSpPr/>
          <p:nvPr/>
        </p:nvGrpSpPr>
        <p:grpSpPr>
          <a:xfrm>
            <a:off x="1" y="6223001"/>
            <a:ext cx="12191999" cy="966552"/>
            <a:chOff x="1" y="-38099"/>
            <a:chExt cx="12191999" cy="96655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B96BCC5-1478-4C7C-9418-D96A48A2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38099"/>
              <a:ext cx="6545942" cy="96655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07642D-71FA-4E6A-AF00-5A92D0AF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0779D9A-276A-46D7-86A4-044705B0F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>
            <a:fillRect/>
          </a:stretch>
        </p:blipFill>
        <p:spPr>
          <a:xfrm>
            <a:off x="0" y="893037"/>
            <a:ext cx="5850790" cy="53653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203759-7279-4C71-910C-5E330B65DDC3}"/>
              </a:ext>
            </a:extLst>
          </p:cNvPr>
          <p:cNvSpPr txBox="1"/>
          <p:nvPr/>
        </p:nvSpPr>
        <p:spPr>
          <a:xfrm>
            <a:off x="5249563" y="3040639"/>
            <a:ext cx="6302228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 defTabSz="914103"/>
            <a:r>
              <a:rPr lang="en-US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Thank you !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64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276C810-E341-4CBF-80A3-D99103ECEC97}"/>
              </a:ext>
            </a:extLst>
          </p:cNvPr>
          <p:cNvGrpSpPr/>
          <p:nvPr/>
        </p:nvGrpSpPr>
        <p:grpSpPr>
          <a:xfrm>
            <a:off x="1" y="-47624"/>
            <a:ext cx="12191999" cy="976077"/>
            <a:chOff x="1" y="-47624"/>
            <a:chExt cx="12191999" cy="9760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411A94-44E1-4A77-86E9-6E6C90B7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EA207F-CC73-4C21-B43B-8856D834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7CEE53D5-03D4-45B3-B8F8-7EE60B46E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>
            <a:fillRect/>
          </a:stretch>
        </p:blipFill>
        <p:spPr>
          <a:xfrm>
            <a:off x="1650635" y="2918455"/>
            <a:ext cx="8591915" cy="393954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3CE969E1-42B9-4791-B261-A69418898974}"/>
              </a:ext>
            </a:extLst>
          </p:cNvPr>
          <p:cNvSpPr txBox="1"/>
          <p:nvPr/>
        </p:nvSpPr>
        <p:spPr>
          <a:xfrm>
            <a:off x="4256445" y="2241189"/>
            <a:ext cx="3455966" cy="677266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38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Project Introduction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BCC941F-24FC-4AA8-9D6D-9624B5C438FA}"/>
              </a:ext>
            </a:extLst>
          </p:cNvPr>
          <p:cNvSpPr txBox="1"/>
          <p:nvPr/>
        </p:nvSpPr>
        <p:spPr>
          <a:xfrm>
            <a:off x="4131944" y="1046372"/>
            <a:ext cx="3580467" cy="1076898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398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PART 01</a:t>
            </a:r>
            <a:endParaRPr lang="zh-CN" altLang="en-US" sz="6398" b="1" dirty="0">
              <a:solidFill>
                <a:schemeClr val="bg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36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095426" cy="26167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Constellation</a:t>
            </a:r>
          </a:p>
        </p:txBody>
      </p:sp>
      <p:sp>
        <p:nvSpPr>
          <p:cNvPr id="12" name="Freeform 16"/>
          <p:cNvSpPr/>
          <p:nvPr/>
        </p:nvSpPr>
        <p:spPr bwMode="auto">
          <a:xfrm>
            <a:off x="7867441" y="1509965"/>
            <a:ext cx="2748994" cy="2753075"/>
          </a:xfrm>
          <a:custGeom>
            <a:avLst/>
            <a:gdLst>
              <a:gd name="T0" fmla="*/ 101 w 569"/>
              <a:gd name="T1" fmla="*/ 468 h 569"/>
              <a:gd name="T2" fmla="*/ 468 w 569"/>
              <a:gd name="T3" fmla="*/ 468 h 569"/>
              <a:gd name="T4" fmla="*/ 468 w 569"/>
              <a:gd name="T5" fmla="*/ 101 h 569"/>
              <a:gd name="T6" fmla="*/ 101 w 569"/>
              <a:gd name="T7" fmla="*/ 101 h 569"/>
              <a:gd name="T8" fmla="*/ 101 w 569"/>
              <a:gd name="T9" fmla="*/ 46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4" name="Freeform 18"/>
          <p:cNvSpPr/>
          <p:nvPr/>
        </p:nvSpPr>
        <p:spPr bwMode="auto">
          <a:xfrm>
            <a:off x="6451108" y="2960991"/>
            <a:ext cx="2744912" cy="2755115"/>
          </a:xfrm>
          <a:custGeom>
            <a:avLst/>
            <a:gdLst>
              <a:gd name="T0" fmla="*/ 467 w 568"/>
              <a:gd name="T1" fmla="*/ 102 h 569"/>
              <a:gd name="T2" fmla="*/ 101 w 568"/>
              <a:gd name="T3" fmla="*/ 102 h 569"/>
              <a:gd name="T4" fmla="*/ 101 w 568"/>
              <a:gd name="T5" fmla="*/ 468 h 569"/>
              <a:gd name="T6" fmla="*/ 467 w 568"/>
              <a:gd name="T7" fmla="*/ 468 h 569"/>
              <a:gd name="T8" fmla="*/ 467 w 568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569">
                <a:moveTo>
                  <a:pt x="467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7" y="468"/>
                </a:cubicBezTo>
                <a:cubicBezTo>
                  <a:pt x="568" y="367"/>
                  <a:pt x="568" y="203"/>
                  <a:pt x="467" y="1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5" name="Freeform 19"/>
          <p:cNvSpPr/>
          <p:nvPr/>
        </p:nvSpPr>
        <p:spPr bwMode="auto">
          <a:xfrm>
            <a:off x="6765395" y="2724255"/>
            <a:ext cx="2002052" cy="1559190"/>
          </a:xfrm>
          <a:custGeom>
            <a:avLst/>
            <a:gdLst>
              <a:gd name="T0" fmla="*/ 0 w 414"/>
              <a:gd name="T1" fmla="*/ 115 h 322"/>
              <a:gd name="T2" fmla="*/ 207 w 414"/>
              <a:gd name="T3" fmla="*/ 322 h 322"/>
              <a:gd name="T4" fmla="*/ 414 w 414"/>
              <a:gd name="T5" fmla="*/ 115 h 322"/>
              <a:gd name="T6" fmla="*/ 0 w 414"/>
              <a:gd name="T7" fmla="*/ 11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" h="322">
                <a:moveTo>
                  <a:pt x="0" y="115"/>
                </a:moveTo>
                <a:cubicBezTo>
                  <a:pt x="207" y="322"/>
                  <a:pt x="207" y="322"/>
                  <a:pt x="207" y="322"/>
                </a:cubicBezTo>
                <a:cubicBezTo>
                  <a:pt x="414" y="115"/>
                  <a:pt x="414" y="115"/>
                  <a:pt x="414" y="115"/>
                </a:cubicBezTo>
                <a:cubicBezTo>
                  <a:pt x="300" y="0"/>
                  <a:pt x="114" y="0"/>
                  <a:pt x="0" y="1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6" name="Freeform 20"/>
          <p:cNvSpPr/>
          <p:nvPr/>
        </p:nvSpPr>
        <p:spPr bwMode="auto">
          <a:xfrm>
            <a:off x="9534797" y="2960991"/>
            <a:ext cx="2748994" cy="2755115"/>
          </a:xfrm>
          <a:custGeom>
            <a:avLst/>
            <a:gdLst>
              <a:gd name="T0" fmla="*/ 468 w 569"/>
              <a:gd name="T1" fmla="*/ 102 h 569"/>
              <a:gd name="T2" fmla="*/ 101 w 569"/>
              <a:gd name="T3" fmla="*/ 102 h 569"/>
              <a:gd name="T4" fmla="*/ 101 w 569"/>
              <a:gd name="T5" fmla="*/ 468 h 569"/>
              <a:gd name="T6" fmla="*/ 468 w 569"/>
              <a:gd name="T7" fmla="*/ 468 h 569"/>
              <a:gd name="T8" fmla="*/ 468 w 569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468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8" y="468"/>
                </a:cubicBezTo>
                <a:cubicBezTo>
                  <a:pt x="569" y="367"/>
                  <a:pt x="569" y="203"/>
                  <a:pt x="468" y="1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Freeform 21"/>
          <p:cNvSpPr/>
          <p:nvPr/>
        </p:nvSpPr>
        <p:spPr bwMode="auto">
          <a:xfrm>
            <a:off x="9849084" y="2724255"/>
            <a:ext cx="2006133" cy="1559192"/>
          </a:xfrm>
          <a:custGeom>
            <a:avLst/>
            <a:gdLst>
              <a:gd name="T0" fmla="*/ 0 w 415"/>
              <a:gd name="T1" fmla="*/ 115 h 322"/>
              <a:gd name="T2" fmla="*/ 208 w 415"/>
              <a:gd name="T3" fmla="*/ 322 h 322"/>
              <a:gd name="T4" fmla="*/ 415 w 415"/>
              <a:gd name="T5" fmla="*/ 115 h 322"/>
              <a:gd name="T6" fmla="*/ 0 w 415"/>
              <a:gd name="T7" fmla="*/ 11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5" h="322">
                <a:moveTo>
                  <a:pt x="0" y="115"/>
                </a:moveTo>
                <a:cubicBezTo>
                  <a:pt x="208" y="322"/>
                  <a:pt x="208" y="322"/>
                  <a:pt x="208" y="322"/>
                </a:cubicBezTo>
                <a:cubicBezTo>
                  <a:pt x="415" y="115"/>
                  <a:pt x="415" y="115"/>
                  <a:pt x="415" y="115"/>
                </a:cubicBezTo>
                <a:cubicBezTo>
                  <a:pt x="300" y="0"/>
                  <a:pt x="115" y="0"/>
                  <a:pt x="0" y="1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8" name="Freeform 22"/>
          <p:cNvSpPr/>
          <p:nvPr/>
        </p:nvSpPr>
        <p:spPr bwMode="auto">
          <a:xfrm>
            <a:off x="8308259" y="2952828"/>
            <a:ext cx="2000009" cy="1557151"/>
          </a:xfrm>
          <a:custGeom>
            <a:avLst/>
            <a:gdLst>
              <a:gd name="T0" fmla="*/ 414 w 414"/>
              <a:gd name="T1" fmla="*/ 207 h 322"/>
              <a:gd name="T2" fmla="*/ 207 w 414"/>
              <a:gd name="T3" fmla="*/ 0 h 322"/>
              <a:gd name="T4" fmla="*/ 0 w 414"/>
              <a:gd name="T5" fmla="*/ 207 h 322"/>
              <a:gd name="T6" fmla="*/ 414 w 414"/>
              <a:gd name="T7" fmla="*/ 207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" h="322">
                <a:moveTo>
                  <a:pt x="414" y="207"/>
                </a:moveTo>
                <a:cubicBezTo>
                  <a:pt x="207" y="0"/>
                  <a:pt x="207" y="0"/>
                  <a:pt x="207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115" y="322"/>
                  <a:pt x="300" y="322"/>
                  <a:pt x="414" y="2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389773" y="3194877"/>
            <a:ext cx="736099" cy="707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937361" y="3194877"/>
            <a:ext cx="736099" cy="707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rPr>
              <a:t>02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484949" y="3194877"/>
            <a:ext cx="736099" cy="707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rPr>
              <a:t>03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470867" y="4413489"/>
            <a:ext cx="2176814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Research 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 Unicode MS" panose="020B0604020202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849084" y="4402902"/>
            <a:ext cx="2176814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prstClr val="whit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Research Outcomes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 Unicode MS" panose="020B0604020202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81347" y="2438581"/>
            <a:ext cx="2176814" cy="40011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rial Unicode MS" panose="020B0604020202020204" pitchFamily="34" charset="-122"/>
                <a:sym typeface="Source Han Serif SC" panose="02020400000000000000" pitchFamily="18" charset="-122"/>
              </a:rPr>
              <a:t>Research Objectives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rial Unicode MS" panose="020B0604020202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041" y="1086212"/>
            <a:ext cx="8313449" cy="4393158"/>
          </a:xfrm>
          <a:prstGeom prst="rect">
            <a:avLst/>
          </a:prstGeom>
          <a:noFill/>
        </p:spPr>
        <p:txBody>
          <a:bodyPr wrap="none" rtlCol="0">
            <a:normAutofit fontScale="92500"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01</a:t>
            </a: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</a:t>
            </a:r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Research Background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Our dataset (24GB) contains real-time traffic information from the five boroughs of 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New York City which provides a solid foundation for analyzing urban traffic patterns.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02 Research Objectives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The aim of this research is to identify which streets in New York City experience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higher levels of jam and overspeed. By employing CHTC and statistical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analysis, we seek to offer actionable recommendations for drivers and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policymakers. Additionally, we aim to uncover traffic patterns that can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inform potential improvements.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03 Research Outcomes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We will conduct clustering analysis, complemented by the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development of an interactive visualization tool using </a:t>
            </a:r>
            <a:r>
              <a:rPr lang="en-US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ShinyApp</a:t>
            </a: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.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This tool will dynamically display traffic conditions for different streets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at various times, presenting results in a map-based format for intuitive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     understanding and decision-making support.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4591C6-3D94-4EA7-8E27-B5BC01A7D157}"/>
              </a:ext>
            </a:extLst>
          </p:cNvPr>
          <p:cNvSpPr/>
          <p:nvPr/>
        </p:nvSpPr>
        <p:spPr>
          <a:xfrm>
            <a:off x="1316901" y="380089"/>
            <a:ext cx="2575559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Project Introduction</a:t>
            </a: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8E94DCAE-B6ED-4BD0-BDCA-AEA2880F860E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6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64" grpId="0"/>
      <p:bldP spid="72" grpId="0"/>
      <p:bldP spid="73" grpId="0"/>
      <p:bldP spid="74" grpId="0"/>
      <p:bldP spid="76" grpId="0"/>
      <p:bldP spid="77" grpId="0"/>
      <p:bldP spid="2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710002-B896-49E9-2558-B2B7BCE4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5" y="886416"/>
            <a:ext cx="5204174" cy="3128136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 bwMode="auto">
          <a:xfrm>
            <a:off x="3743476" y="2762250"/>
            <a:ext cx="2417762" cy="2273300"/>
          </a:xfrm>
          <a:custGeom>
            <a:avLst/>
            <a:gdLst>
              <a:gd name="T0" fmla="*/ 188 w 215"/>
              <a:gd name="T1" fmla="*/ 67 h 202"/>
              <a:gd name="T2" fmla="*/ 200 w 215"/>
              <a:gd name="T3" fmla="*/ 54 h 202"/>
              <a:gd name="T4" fmla="*/ 208 w 215"/>
              <a:gd name="T5" fmla="*/ 49 h 202"/>
              <a:gd name="T6" fmla="*/ 215 w 215"/>
              <a:gd name="T7" fmla="*/ 52 h 202"/>
              <a:gd name="T8" fmla="*/ 188 w 215"/>
              <a:gd name="T9" fmla="*/ 25 h 202"/>
              <a:gd name="T10" fmla="*/ 191 w 215"/>
              <a:gd name="T11" fmla="*/ 32 h 202"/>
              <a:gd name="T12" fmla="*/ 185 w 215"/>
              <a:gd name="T13" fmla="*/ 43 h 202"/>
              <a:gd name="T14" fmla="*/ 173 w 215"/>
              <a:gd name="T15" fmla="*/ 56 h 202"/>
              <a:gd name="T16" fmla="*/ 168 w 215"/>
              <a:gd name="T17" fmla="*/ 57 h 202"/>
              <a:gd name="T18" fmla="*/ 163 w 215"/>
              <a:gd name="T19" fmla="*/ 56 h 202"/>
              <a:gd name="T20" fmla="*/ 111 w 215"/>
              <a:gd name="T21" fmla="*/ 6 h 202"/>
              <a:gd name="T22" fmla="*/ 87 w 215"/>
              <a:gd name="T23" fmla="*/ 7 h 202"/>
              <a:gd name="T24" fmla="*/ 6 w 215"/>
              <a:gd name="T25" fmla="*/ 91 h 202"/>
              <a:gd name="T26" fmla="*/ 7 w 215"/>
              <a:gd name="T27" fmla="*/ 115 h 202"/>
              <a:gd name="T28" fmla="*/ 91 w 215"/>
              <a:gd name="T29" fmla="*/ 196 h 202"/>
              <a:gd name="T30" fmla="*/ 115 w 215"/>
              <a:gd name="T31" fmla="*/ 195 h 202"/>
              <a:gd name="T32" fmla="*/ 196 w 215"/>
              <a:gd name="T33" fmla="*/ 111 h 202"/>
              <a:gd name="T34" fmla="*/ 195 w 215"/>
              <a:gd name="T35" fmla="*/ 87 h 202"/>
              <a:gd name="T36" fmla="*/ 186 w 215"/>
              <a:gd name="T37" fmla="*/ 78 h 202"/>
              <a:gd name="T38" fmla="*/ 185 w 215"/>
              <a:gd name="T39" fmla="*/ 74 h 202"/>
              <a:gd name="T40" fmla="*/ 188 w 215"/>
              <a:gd name="T41" fmla="*/ 67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5" h="201">
                <a:moveTo>
                  <a:pt x="188" y="67"/>
                </a:moveTo>
                <a:cubicBezTo>
                  <a:pt x="200" y="54"/>
                  <a:pt x="200" y="54"/>
                  <a:pt x="200" y="54"/>
                </a:cubicBezTo>
                <a:cubicBezTo>
                  <a:pt x="201" y="53"/>
                  <a:pt x="206" y="49"/>
                  <a:pt x="208" y="49"/>
                </a:cubicBezTo>
                <a:cubicBezTo>
                  <a:pt x="211" y="49"/>
                  <a:pt x="214" y="50"/>
                  <a:pt x="215" y="52"/>
                </a:cubicBezTo>
                <a:cubicBezTo>
                  <a:pt x="188" y="25"/>
                  <a:pt x="188" y="25"/>
                  <a:pt x="188" y="25"/>
                </a:cubicBezTo>
                <a:cubicBezTo>
                  <a:pt x="190" y="27"/>
                  <a:pt x="191" y="30"/>
                  <a:pt x="191" y="32"/>
                </a:cubicBezTo>
                <a:cubicBezTo>
                  <a:pt x="192" y="35"/>
                  <a:pt x="187" y="41"/>
                  <a:pt x="185" y="43"/>
                </a:cubicBezTo>
                <a:cubicBezTo>
                  <a:pt x="173" y="56"/>
                  <a:pt x="173" y="56"/>
                  <a:pt x="173" y="56"/>
                </a:cubicBezTo>
                <a:cubicBezTo>
                  <a:pt x="172" y="57"/>
                  <a:pt x="170" y="57"/>
                  <a:pt x="168" y="57"/>
                </a:cubicBezTo>
                <a:cubicBezTo>
                  <a:pt x="166" y="57"/>
                  <a:pt x="164" y="57"/>
                  <a:pt x="163" y="56"/>
                </a:cubicBezTo>
                <a:cubicBezTo>
                  <a:pt x="111" y="6"/>
                  <a:pt x="111" y="6"/>
                  <a:pt x="111" y="6"/>
                </a:cubicBezTo>
                <a:cubicBezTo>
                  <a:pt x="104" y="0"/>
                  <a:pt x="93" y="0"/>
                  <a:pt x="87" y="7"/>
                </a:cubicBezTo>
                <a:cubicBezTo>
                  <a:pt x="6" y="91"/>
                  <a:pt x="6" y="91"/>
                  <a:pt x="6" y="91"/>
                </a:cubicBezTo>
                <a:cubicBezTo>
                  <a:pt x="0" y="98"/>
                  <a:pt x="0" y="109"/>
                  <a:pt x="7" y="115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8" y="202"/>
                  <a:pt x="109" y="202"/>
                  <a:pt x="115" y="195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2" y="104"/>
                  <a:pt x="202" y="93"/>
                  <a:pt x="195" y="87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5" y="77"/>
                  <a:pt x="185" y="75"/>
                  <a:pt x="185" y="74"/>
                </a:cubicBezTo>
                <a:cubicBezTo>
                  <a:pt x="185" y="71"/>
                  <a:pt x="186" y="68"/>
                  <a:pt x="188" y="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50" y="2945901"/>
            <a:ext cx="2064787" cy="1990431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 bwMode="auto">
          <a:xfrm>
            <a:off x="6948638" y="3595687"/>
            <a:ext cx="2327275" cy="2282825"/>
          </a:xfrm>
          <a:custGeom>
            <a:avLst/>
            <a:gdLst>
              <a:gd name="T0" fmla="*/ 177 w 207"/>
              <a:gd name="T1" fmla="*/ 70 h 203"/>
              <a:gd name="T2" fmla="*/ 176 w 207"/>
              <a:gd name="T3" fmla="*/ 66 h 203"/>
              <a:gd name="T4" fmla="*/ 179 w 207"/>
              <a:gd name="T5" fmla="*/ 58 h 203"/>
              <a:gd name="T6" fmla="*/ 191 w 207"/>
              <a:gd name="T7" fmla="*/ 46 h 203"/>
              <a:gd name="T8" fmla="*/ 200 w 207"/>
              <a:gd name="T9" fmla="*/ 41 h 203"/>
              <a:gd name="T10" fmla="*/ 207 w 207"/>
              <a:gd name="T11" fmla="*/ 43 h 203"/>
              <a:gd name="T12" fmla="*/ 180 w 207"/>
              <a:gd name="T13" fmla="*/ 17 h 203"/>
              <a:gd name="T14" fmla="*/ 183 w 207"/>
              <a:gd name="T15" fmla="*/ 24 h 203"/>
              <a:gd name="T16" fmla="*/ 177 w 207"/>
              <a:gd name="T17" fmla="*/ 35 h 203"/>
              <a:gd name="T18" fmla="*/ 165 w 207"/>
              <a:gd name="T19" fmla="*/ 48 h 203"/>
              <a:gd name="T20" fmla="*/ 159 w 207"/>
              <a:gd name="T21" fmla="*/ 49 h 203"/>
              <a:gd name="T22" fmla="*/ 154 w 207"/>
              <a:gd name="T23" fmla="*/ 48 h 203"/>
              <a:gd name="T24" fmla="*/ 111 w 207"/>
              <a:gd name="T25" fmla="*/ 7 h 203"/>
              <a:gd name="T26" fmla="*/ 87 w 207"/>
              <a:gd name="T27" fmla="*/ 7 h 203"/>
              <a:gd name="T28" fmla="*/ 7 w 207"/>
              <a:gd name="T29" fmla="*/ 92 h 203"/>
              <a:gd name="T30" fmla="*/ 7 w 207"/>
              <a:gd name="T31" fmla="*/ 116 h 203"/>
              <a:gd name="T32" fmla="*/ 92 w 207"/>
              <a:gd name="T33" fmla="*/ 196 h 203"/>
              <a:gd name="T34" fmla="*/ 116 w 207"/>
              <a:gd name="T35" fmla="*/ 196 h 203"/>
              <a:gd name="T36" fmla="*/ 196 w 207"/>
              <a:gd name="T37" fmla="*/ 111 h 203"/>
              <a:gd name="T38" fmla="*/ 195 w 207"/>
              <a:gd name="T39" fmla="*/ 87 h 203"/>
              <a:gd name="T40" fmla="*/ 177 w 207"/>
              <a:gd name="T41" fmla="*/ 7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6" h="203">
                <a:moveTo>
                  <a:pt x="177" y="70"/>
                </a:moveTo>
                <a:cubicBezTo>
                  <a:pt x="177" y="69"/>
                  <a:pt x="176" y="67"/>
                  <a:pt x="176" y="66"/>
                </a:cubicBezTo>
                <a:cubicBezTo>
                  <a:pt x="176" y="63"/>
                  <a:pt x="177" y="60"/>
                  <a:pt x="179" y="58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93" y="45"/>
                  <a:pt x="198" y="41"/>
                  <a:pt x="200" y="41"/>
                </a:cubicBezTo>
                <a:cubicBezTo>
                  <a:pt x="203" y="41"/>
                  <a:pt x="205" y="42"/>
                  <a:pt x="207" y="43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82" y="19"/>
                  <a:pt x="183" y="21"/>
                  <a:pt x="183" y="24"/>
                </a:cubicBezTo>
                <a:cubicBezTo>
                  <a:pt x="183" y="27"/>
                  <a:pt x="179" y="33"/>
                  <a:pt x="177" y="3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3" y="49"/>
                  <a:pt x="161" y="49"/>
                  <a:pt x="159" y="49"/>
                </a:cubicBezTo>
                <a:cubicBezTo>
                  <a:pt x="157" y="49"/>
                  <a:pt x="155" y="49"/>
                  <a:pt x="154" y="48"/>
                </a:cubicBezTo>
                <a:cubicBezTo>
                  <a:pt x="111" y="7"/>
                  <a:pt x="111" y="7"/>
                  <a:pt x="111" y="7"/>
                </a:cubicBezTo>
                <a:cubicBezTo>
                  <a:pt x="105" y="0"/>
                  <a:pt x="94" y="1"/>
                  <a:pt x="87" y="7"/>
                </a:cubicBezTo>
                <a:cubicBezTo>
                  <a:pt x="7" y="92"/>
                  <a:pt x="7" y="92"/>
                  <a:pt x="7" y="92"/>
                </a:cubicBezTo>
                <a:cubicBezTo>
                  <a:pt x="0" y="98"/>
                  <a:pt x="1" y="109"/>
                  <a:pt x="7" y="11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8" y="203"/>
                  <a:pt x="109" y="202"/>
                  <a:pt x="116" y="196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3" y="105"/>
                  <a:pt x="202" y="94"/>
                  <a:pt x="195" y="87"/>
                </a:cubicBezTo>
                <a:lnTo>
                  <a:pt x="177" y="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03" y="3808509"/>
            <a:ext cx="2064787" cy="1990431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 bwMode="auto">
          <a:xfrm>
            <a:off x="8859988" y="2470150"/>
            <a:ext cx="2282825" cy="2273300"/>
          </a:xfrm>
          <a:custGeom>
            <a:avLst/>
            <a:gdLst>
              <a:gd name="T0" fmla="*/ 116 w 203"/>
              <a:gd name="T1" fmla="*/ 195 h 202"/>
              <a:gd name="T2" fmla="*/ 92 w 203"/>
              <a:gd name="T3" fmla="*/ 196 h 202"/>
              <a:gd name="T4" fmla="*/ 8 w 203"/>
              <a:gd name="T5" fmla="*/ 115 h 202"/>
              <a:gd name="T6" fmla="*/ 7 w 203"/>
              <a:gd name="T7" fmla="*/ 91 h 202"/>
              <a:gd name="T8" fmla="*/ 87 w 203"/>
              <a:gd name="T9" fmla="*/ 7 h 202"/>
              <a:gd name="T10" fmla="*/ 111 w 203"/>
              <a:gd name="T11" fmla="*/ 6 h 202"/>
              <a:gd name="T12" fmla="*/ 196 w 203"/>
              <a:gd name="T13" fmla="*/ 87 h 202"/>
              <a:gd name="T14" fmla="*/ 196 w 203"/>
              <a:gd name="T15" fmla="*/ 111 h 202"/>
              <a:gd name="T16" fmla="*/ 116 w 203"/>
              <a:gd name="T17" fmla="*/ 195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1">
                <a:moveTo>
                  <a:pt x="116" y="195"/>
                </a:moveTo>
                <a:cubicBezTo>
                  <a:pt x="109" y="202"/>
                  <a:pt x="98" y="202"/>
                  <a:pt x="92" y="196"/>
                </a:cubicBezTo>
                <a:cubicBezTo>
                  <a:pt x="8" y="115"/>
                  <a:pt x="8" y="115"/>
                  <a:pt x="8" y="115"/>
                </a:cubicBezTo>
                <a:cubicBezTo>
                  <a:pt x="1" y="109"/>
                  <a:pt x="0" y="98"/>
                  <a:pt x="7" y="91"/>
                </a:cubicBezTo>
                <a:cubicBezTo>
                  <a:pt x="87" y="7"/>
                  <a:pt x="87" y="7"/>
                  <a:pt x="87" y="7"/>
                </a:cubicBezTo>
                <a:cubicBezTo>
                  <a:pt x="94" y="0"/>
                  <a:pt x="105" y="0"/>
                  <a:pt x="111" y="6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202" y="93"/>
                  <a:pt x="203" y="104"/>
                  <a:pt x="196" y="111"/>
                </a:cubicBezTo>
                <a:lnTo>
                  <a:pt x="116" y="1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299" y="2663816"/>
            <a:ext cx="2064787" cy="199043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5767538" y="1739900"/>
            <a:ext cx="2271712" cy="2451100"/>
          </a:xfrm>
          <a:custGeom>
            <a:avLst/>
            <a:gdLst>
              <a:gd name="T0" fmla="*/ 195 w 202"/>
              <a:gd name="T1" fmla="*/ 87 h 218"/>
              <a:gd name="T2" fmla="*/ 111 w 202"/>
              <a:gd name="T3" fmla="*/ 7 h 218"/>
              <a:gd name="T4" fmla="*/ 87 w 202"/>
              <a:gd name="T5" fmla="*/ 7 h 218"/>
              <a:gd name="T6" fmla="*/ 7 w 202"/>
              <a:gd name="T7" fmla="*/ 91 h 218"/>
              <a:gd name="T8" fmla="*/ 7 w 202"/>
              <a:gd name="T9" fmla="*/ 115 h 218"/>
              <a:gd name="T10" fmla="*/ 91 w 202"/>
              <a:gd name="T11" fmla="*/ 196 h 218"/>
              <a:gd name="T12" fmla="*/ 116 w 202"/>
              <a:gd name="T13" fmla="*/ 195 h 218"/>
              <a:gd name="T14" fmla="*/ 121 w 202"/>
              <a:gd name="T15" fmla="*/ 189 h 218"/>
              <a:gd name="T16" fmla="*/ 127 w 202"/>
              <a:gd name="T17" fmla="*/ 187 h 218"/>
              <a:gd name="T18" fmla="*/ 134 w 202"/>
              <a:gd name="T19" fmla="*/ 190 h 218"/>
              <a:gd name="T20" fmla="*/ 147 w 202"/>
              <a:gd name="T21" fmla="*/ 202 h 218"/>
              <a:gd name="T22" fmla="*/ 152 w 202"/>
              <a:gd name="T23" fmla="*/ 211 h 218"/>
              <a:gd name="T24" fmla="*/ 149 w 202"/>
              <a:gd name="T25" fmla="*/ 218 h 218"/>
              <a:gd name="T26" fmla="*/ 175 w 202"/>
              <a:gd name="T27" fmla="*/ 191 h 218"/>
              <a:gd name="T28" fmla="*/ 168 w 202"/>
              <a:gd name="T29" fmla="*/ 194 h 218"/>
              <a:gd name="T30" fmla="*/ 158 w 202"/>
              <a:gd name="T31" fmla="*/ 188 h 218"/>
              <a:gd name="T32" fmla="*/ 145 w 202"/>
              <a:gd name="T33" fmla="*/ 176 h 218"/>
              <a:gd name="T34" fmla="*/ 143 w 202"/>
              <a:gd name="T35" fmla="*/ 170 h 218"/>
              <a:gd name="T36" fmla="*/ 145 w 202"/>
              <a:gd name="T37" fmla="*/ 164 h 218"/>
              <a:gd name="T38" fmla="*/ 129 w 202"/>
              <a:gd name="T39" fmla="*/ 181 h 218"/>
              <a:gd name="T40" fmla="*/ 196 w 202"/>
              <a:gd name="T41" fmla="*/ 111 h 218"/>
              <a:gd name="T42" fmla="*/ 195 w 202"/>
              <a:gd name="T43" fmla="*/ 8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1" h="218">
                <a:moveTo>
                  <a:pt x="195" y="87"/>
                </a:moveTo>
                <a:cubicBezTo>
                  <a:pt x="111" y="7"/>
                  <a:pt x="111" y="7"/>
                  <a:pt x="111" y="7"/>
                </a:cubicBezTo>
                <a:cubicBezTo>
                  <a:pt x="104" y="0"/>
                  <a:pt x="94" y="0"/>
                  <a:pt x="87" y="7"/>
                </a:cubicBezTo>
                <a:cubicBezTo>
                  <a:pt x="7" y="91"/>
                  <a:pt x="7" y="91"/>
                  <a:pt x="7" y="91"/>
                </a:cubicBezTo>
                <a:cubicBezTo>
                  <a:pt x="0" y="98"/>
                  <a:pt x="0" y="109"/>
                  <a:pt x="7" y="115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8" y="202"/>
                  <a:pt x="109" y="202"/>
                  <a:pt x="116" y="195"/>
                </a:cubicBezTo>
                <a:cubicBezTo>
                  <a:pt x="121" y="189"/>
                  <a:pt x="121" y="189"/>
                  <a:pt x="121" y="189"/>
                </a:cubicBezTo>
                <a:cubicBezTo>
                  <a:pt x="123" y="188"/>
                  <a:pt x="125" y="187"/>
                  <a:pt x="127" y="187"/>
                </a:cubicBezTo>
                <a:cubicBezTo>
                  <a:pt x="130" y="187"/>
                  <a:pt x="132" y="188"/>
                  <a:pt x="134" y="190"/>
                </a:cubicBezTo>
                <a:cubicBezTo>
                  <a:pt x="147" y="202"/>
                  <a:pt x="147" y="202"/>
                  <a:pt x="147" y="202"/>
                </a:cubicBezTo>
                <a:cubicBezTo>
                  <a:pt x="148" y="204"/>
                  <a:pt x="152" y="209"/>
                  <a:pt x="152" y="211"/>
                </a:cubicBezTo>
                <a:cubicBezTo>
                  <a:pt x="152" y="213"/>
                  <a:pt x="151" y="216"/>
                  <a:pt x="149" y="218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4" y="193"/>
                  <a:pt x="171" y="194"/>
                  <a:pt x="168" y="194"/>
                </a:cubicBezTo>
                <a:cubicBezTo>
                  <a:pt x="166" y="194"/>
                  <a:pt x="160" y="190"/>
                  <a:pt x="158" y="188"/>
                </a:cubicBezTo>
                <a:cubicBezTo>
                  <a:pt x="145" y="176"/>
                  <a:pt x="145" y="176"/>
                  <a:pt x="145" y="176"/>
                </a:cubicBezTo>
                <a:cubicBezTo>
                  <a:pt x="144" y="174"/>
                  <a:pt x="143" y="172"/>
                  <a:pt x="143" y="170"/>
                </a:cubicBezTo>
                <a:cubicBezTo>
                  <a:pt x="143" y="168"/>
                  <a:pt x="144" y="166"/>
                  <a:pt x="145" y="164"/>
                </a:cubicBezTo>
                <a:cubicBezTo>
                  <a:pt x="129" y="181"/>
                  <a:pt x="129" y="181"/>
                  <a:pt x="129" y="18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2" y="104"/>
                  <a:pt x="202" y="93"/>
                  <a:pt x="195" y="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44" y="1944542"/>
            <a:ext cx="2064787" cy="1990431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935439" y="237014"/>
            <a:ext cx="1095426" cy="26167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Constellation</a:t>
            </a:r>
          </a:p>
        </p:txBody>
      </p:sp>
      <p:sp>
        <p:nvSpPr>
          <p:cNvPr id="20" name="Freeform 11"/>
          <p:cNvSpPr/>
          <p:nvPr/>
        </p:nvSpPr>
        <p:spPr bwMode="auto">
          <a:xfrm flipH="1">
            <a:off x="4556309" y="5020765"/>
            <a:ext cx="345163" cy="564622"/>
          </a:xfrm>
          <a:custGeom>
            <a:avLst/>
            <a:gdLst>
              <a:gd name="T0" fmla="*/ 0 w 390"/>
              <a:gd name="T1" fmla="*/ 0 h 637"/>
              <a:gd name="T2" fmla="*/ 0 w 390"/>
              <a:gd name="T3" fmla="*/ 241 h 637"/>
              <a:gd name="T4" fmla="*/ 390 w 390"/>
              <a:gd name="T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0" h="637">
                <a:moveTo>
                  <a:pt x="0" y="0"/>
                </a:moveTo>
                <a:lnTo>
                  <a:pt x="0" y="241"/>
                </a:lnTo>
                <a:lnTo>
                  <a:pt x="390" y="637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1" name="Freeform 12"/>
          <p:cNvSpPr/>
          <p:nvPr/>
        </p:nvSpPr>
        <p:spPr bwMode="auto">
          <a:xfrm>
            <a:off x="6860239" y="715409"/>
            <a:ext cx="605650" cy="1057055"/>
          </a:xfrm>
          <a:custGeom>
            <a:avLst/>
            <a:gdLst>
              <a:gd name="T0" fmla="*/ 0 w 397"/>
              <a:gd name="T1" fmla="*/ 631 h 631"/>
              <a:gd name="T2" fmla="*/ 0 w 397"/>
              <a:gd name="T3" fmla="*/ 390 h 631"/>
              <a:gd name="T4" fmla="*/ 397 w 397"/>
              <a:gd name="T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7" h="631">
                <a:moveTo>
                  <a:pt x="0" y="631"/>
                </a:moveTo>
                <a:lnTo>
                  <a:pt x="0" y="390"/>
                </a:lnTo>
                <a:lnTo>
                  <a:pt x="397" y="0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2" name="Freeform 13"/>
          <p:cNvSpPr/>
          <p:nvPr/>
        </p:nvSpPr>
        <p:spPr bwMode="auto">
          <a:xfrm>
            <a:off x="9961713" y="1558925"/>
            <a:ext cx="415925" cy="911225"/>
          </a:xfrm>
          <a:custGeom>
            <a:avLst/>
            <a:gdLst>
              <a:gd name="T0" fmla="*/ 0 w 262"/>
              <a:gd name="T1" fmla="*/ 503 h 503"/>
              <a:gd name="T2" fmla="*/ 0 w 262"/>
              <a:gd name="T3" fmla="*/ 262 h 503"/>
              <a:gd name="T4" fmla="*/ 262 w 262"/>
              <a:gd name="T5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2" h="502">
                <a:moveTo>
                  <a:pt x="0" y="503"/>
                </a:moveTo>
                <a:lnTo>
                  <a:pt x="0" y="262"/>
                </a:lnTo>
                <a:lnTo>
                  <a:pt x="262" y="0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4" name="Freeform 14"/>
          <p:cNvSpPr/>
          <p:nvPr/>
        </p:nvSpPr>
        <p:spPr bwMode="auto">
          <a:xfrm>
            <a:off x="8566484" y="5473700"/>
            <a:ext cx="565533" cy="210857"/>
          </a:xfrm>
          <a:custGeom>
            <a:avLst/>
            <a:gdLst>
              <a:gd name="T0" fmla="*/ 0 w 262"/>
              <a:gd name="T1" fmla="*/ 0 h 503"/>
              <a:gd name="T2" fmla="*/ 0 w 262"/>
              <a:gd name="T3" fmla="*/ 241 h 503"/>
              <a:gd name="T4" fmla="*/ 262 w 262"/>
              <a:gd name="T5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2" h="502">
                <a:moveTo>
                  <a:pt x="0" y="0"/>
                </a:moveTo>
                <a:lnTo>
                  <a:pt x="0" y="241"/>
                </a:lnTo>
                <a:lnTo>
                  <a:pt x="262" y="503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5" name="Freeform 15"/>
          <p:cNvSpPr/>
          <p:nvPr/>
        </p:nvSpPr>
        <p:spPr bwMode="auto">
          <a:xfrm>
            <a:off x="10277626" y="1558925"/>
            <a:ext cx="112712" cy="101600"/>
          </a:xfrm>
          <a:custGeom>
            <a:avLst/>
            <a:gdLst>
              <a:gd name="T0" fmla="*/ 0 w 71"/>
              <a:gd name="T1" fmla="*/ 14 h 64"/>
              <a:gd name="T2" fmla="*/ 71 w 71"/>
              <a:gd name="T3" fmla="*/ 0 h 64"/>
              <a:gd name="T4" fmla="*/ 49 w 71"/>
              <a:gd name="T5" fmla="*/ 64 h 64"/>
              <a:gd name="T6" fmla="*/ 0 w 71"/>
              <a:gd name="T7" fmla="*/ 1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64">
                <a:moveTo>
                  <a:pt x="0" y="14"/>
                </a:moveTo>
                <a:lnTo>
                  <a:pt x="71" y="0"/>
                </a:lnTo>
                <a:lnTo>
                  <a:pt x="49" y="64"/>
                </a:lnTo>
                <a:lnTo>
                  <a:pt x="0" y="14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6" name="Freeform 16"/>
          <p:cNvSpPr/>
          <p:nvPr/>
        </p:nvSpPr>
        <p:spPr bwMode="auto">
          <a:xfrm>
            <a:off x="7398558" y="663812"/>
            <a:ext cx="112712" cy="112713"/>
          </a:xfrm>
          <a:custGeom>
            <a:avLst/>
            <a:gdLst>
              <a:gd name="T0" fmla="*/ 0 w 71"/>
              <a:gd name="T1" fmla="*/ 21 h 71"/>
              <a:gd name="T2" fmla="*/ 71 w 71"/>
              <a:gd name="T3" fmla="*/ 0 h 71"/>
              <a:gd name="T4" fmla="*/ 50 w 71"/>
              <a:gd name="T5" fmla="*/ 71 h 71"/>
              <a:gd name="T6" fmla="*/ 0 w 71"/>
              <a:gd name="T7" fmla="*/ 2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1">
                <a:moveTo>
                  <a:pt x="0" y="21"/>
                </a:moveTo>
                <a:lnTo>
                  <a:pt x="71" y="0"/>
                </a:lnTo>
                <a:lnTo>
                  <a:pt x="50" y="71"/>
                </a:lnTo>
                <a:lnTo>
                  <a:pt x="0" y="21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7" name="Freeform 17"/>
          <p:cNvSpPr/>
          <p:nvPr/>
        </p:nvSpPr>
        <p:spPr bwMode="auto">
          <a:xfrm rot="20027692">
            <a:off x="4474752" y="5558694"/>
            <a:ext cx="112712" cy="111125"/>
          </a:xfrm>
          <a:custGeom>
            <a:avLst/>
            <a:gdLst>
              <a:gd name="T0" fmla="*/ 0 w 71"/>
              <a:gd name="T1" fmla="*/ 49 h 70"/>
              <a:gd name="T2" fmla="*/ 50 w 71"/>
              <a:gd name="T3" fmla="*/ 0 h 70"/>
              <a:gd name="T4" fmla="*/ 71 w 71"/>
              <a:gd name="T5" fmla="*/ 70 h 70"/>
              <a:gd name="T6" fmla="*/ 0 w 71"/>
              <a:gd name="T7" fmla="*/ 4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0">
                <a:moveTo>
                  <a:pt x="0" y="49"/>
                </a:moveTo>
                <a:lnTo>
                  <a:pt x="50" y="0"/>
                </a:lnTo>
                <a:lnTo>
                  <a:pt x="71" y="70"/>
                </a:lnTo>
                <a:lnTo>
                  <a:pt x="0" y="49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8" name="Freeform 18"/>
          <p:cNvSpPr/>
          <p:nvPr/>
        </p:nvSpPr>
        <p:spPr bwMode="auto">
          <a:xfrm rot="12266822">
            <a:off x="9093763" y="5654749"/>
            <a:ext cx="112712" cy="112713"/>
          </a:xfrm>
          <a:custGeom>
            <a:avLst/>
            <a:gdLst>
              <a:gd name="T0" fmla="*/ 0 w 71"/>
              <a:gd name="T1" fmla="*/ 49 h 71"/>
              <a:gd name="T2" fmla="*/ 50 w 71"/>
              <a:gd name="T3" fmla="*/ 0 h 71"/>
              <a:gd name="T4" fmla="*/ 71 w 71"/>
              <a:gd name="T5" fmla="*/ 71 h 71"/>
              <a:gd name="T6" fmla="*/ 0 w 71"/>
              <a:gd name="T7" fmla="*/ 4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1">
                <a:moveTo>
                  <a:pt x="0" y="49"/>
                </a:moveTo>
                <a:lnTo>
                  <a:pt x="50" y="0"/>
                </a:lnTo>
                <a:lnTo>
                  <a:pt x="71" y="71"/>
                </a:lnTo>
                <a:lnTo>
                  <a:pt x="0" y="49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6506768" y="2527300"/>
            <a:ext cx="777000" cy="699300"/>
            <a:chOff x="6980238" y="2261465"/>
            <a:chExt cx="349250" cy="314325"/>
          </a:xfrm>
          <a:solidFill>
            <a:schemeClr val="accent4"/>
          </a:solidFill>
        </p:grpSpPr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7024688" y="2261465"/>
              <a:ext cx="123825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5" name="Freeform 22"/>
            <p:cNvSpPr/>
            <p:nvPr/>
          </p:nvSpPr>
          <p:spPr bwMode="auto">
            <a:xfrm>
              <a:off x="6980238" y="2407515"/>
              <a:ext cx="214312" cy="168275"/>
            </a:xfrm>
            <a:custGeom>
              <a:avLst/>
              <a:gdLst>
                <a:gd name="T0" fmla="*/ 10 w 19"/>
                <a:gd name="T1" fmla="*/ 0 h 15"/>
                <a:gd name="T2" fmla="*/ 0 w 19"/>
                <a:gd name="T3" fmla="*/ 15 h 15"/>
                <a:gd name="T4" fmla="*/ 19 w 19"/>
                <a:gd name="T5" fmla="*/ 15 h 15"/>
                <a:gd name="T6" fmla="*/ 10 w 1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2" y="0"/>
                    <a:pt x="0" y="15"/>
                    <a:pt x="0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7216776" y="2339252"/>
              <a:ext cx="88900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7194551" y="2451965"/>
              <a:ext cx="134937" cy="123825"/>
            </a:xfrm>
            <a:custGeom>
              <a:avLst/>
              <a:gdLst>
                <a:gd name="T0" fmla="*/ 6 w 12"/>
                <a:gd name="T1" fmla="*/ 0 h 11"/>
                <a:gd name="T2" fmla="*/ 0 w 12"/>
                <a:gd name="T3" fmla="*/ 5 h 11"/>
                <a:gd name="T4" fmla="*/ 2 w 12"/>
                <a:gd name="T5" fmla="*/ 11 h 11"/>
                <a:gd name="T6" fmla="*/ 12 w 12"/>
                <a:gd name="T7" fmla="*/ 11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1" y="8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68" name="Freeform 25"/>
          <p:cNvSpPr>
            <a:spLocks noEditPoints="1"/>
          </p:cNvSpPr>
          <p:nvPr/>
        </p:nvSpPr>
        <p:spPr bwMode="auto">
          <a:xfrm>
            <a:off x="7675036" y="4404108"/>
            <a:ext cx="728427" cy="678683"/>
          </a:xfrm>
          <a:custGeom>
            <a:avLst/>
            <a:gdLst>
              <a:gd name="T0" fmla="*/ 27 w 29"/>
              <a:gd name="T1" fmla="*/ 0 h 27"/>
              <a:gd name="T2" fmla="*/ 8 w 29"/>
              <a:gd name="T3" fmla="*/ 0 h 27"/>
              <a:gd name="T4" fmla="*/ 6 w 29"/>
              <a:gd name="T5" fmla="*/ 2 h 27"/>
              <a:gd name="T6" fmla="*/ 6 w 29"/>
              <a:gd name="T7" fmla="*/ 4 h 27"/>
              <a:gd name="T8" fmla="*/ 6 w 29"/>
              <a:gd name="T9" fmla="*/ 4 h 27"/>
              <a:gd name="T10" fmla="*/ 6 w 29"/>
              <a:gd name="T11" fmla="*/ 22 h 27"/>
              <a:gd name="T12" fmla="*/ 4 w 29"/>
              <a:gd name="T13" fmla="*/ 21 h 27"/>
              <a:gd name="T14" fmla="*/ 0 w 29"/>
              <a:gd name="T15" fmla="*/ 24 h 27"/>
              <a:gd name="T16" fmla="*/ 4 w 29"/>
              <a:gd name="T17" fmla="*/ 27 h 27"/>
              <a:gd name="T18" fmla="*/ 8 w 29"/>
              <a:gd name="T19" fmla="*/ 24 h 27"/>
              <a:gd name="T20" fmla="*/ 8 w 29"/>
              <a:gd name="T21" fmla="*/ 24 h 27"/>
              <a:gd name="T22" fmla="*/ 8 w 29"/>
              <a:gd name="T23" fmla="*/ 24 h 27"/>
              <a:gd name="T24" fmla="*/ 8 w 29"/>
              <a:gd name="T25" fmla="*/ 10 h 27"/>
              <a:gd name="T26" fmla="*/ 28 w 29"/>
              <a:gd name="T27" fmla="*/ 10 h 27"/>
              <a:gd name="T28" fmla="*/ 28 w 29"/>
              <a:gd name="T29" fmla="*/ 22 h 27"/>
              <a:gd name="T30" fmla="*/ 25 w 29"/>
              <a:gd name="T31" fmla="*/ 21 h 27"/>
              <a:gd name="T32" fmla="*/ 21 w 29"/>
              <a:gd name="T33" fmla="*/ 24 h 27"/>
              <a:gd name="T34" fmla="*/ 25 w 29"/>
              <a:gd name="T35" fmla="*/ 27 h 27"/>
              <a:gd name="T36" fmla="*/ 29 w 29"/>
              <a:gd name="T37" fmla="*/ 24 h 27"/>
              <a:gd name="T38" fmla="*/ 29 w 29"/>
              <a:gd name="T39" fmla="*/ 24 h 27"/>
              <a:gd name="T40" fmla="*/ 29 w 29"/>
              <a:gd name="T41" fmla="*/ 24 h 27"/>
              <a:gd name="T42" fmla="*/ 29 w 29"/>
              <a:gd name="T43" fmla="*/ 4 h 27"/>
              <a:gd name="T44" fmla="*/ 29 w 29"/>
              <a:gd name="T45" fmla="*/ 4 h 27"/>
              <a:gd name="T46" fmla="*/ 29 w 29"/>
              <a:gd name="T47" fmla="*/ 2 h 27"/>
              <a:gd name="T48" fmla="*/ 27 w 29"/>
              <a:gd name="T49" fmla="*/ 0 h 27"/>
              <a:gd name="T50" fmla="*/ 8 w 29"/>
              <a:gd name="T51" fmla="*/ 8 h 27"/>
              <a:gd name="T52" fmla="*/ 8 w 29"/>
              <a:gd name="T53" fmla="*/ 6 h 27"/>
              <a:gd name="T54" fmla="*/ 8 w 29"/>
              <a:gd name="T55" fmla="*/ 6 h 27"/>
              <a:gd name="T56" fmla="*/ 27 w 29"/>
              <a:gd name="T57" fmla="*/ 6 h 27"/>
              <a:gd name="T58" fmla="*/ 28 w 29"/>
              <a:gd name="T59" fmla="*/ 6 h 27"/>
              <a:gd name="T60" fmla="*/ 28 w 29"/>
              <a:gd name="T61" fmla="*/ 8 h 27"/>
              <a:gd name="T62" fmla="*/ 8 w 29"/>
              <a:gd name="T63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" h="27">
                <a:moveTo>
                  <a:pt x="27" y="0"/>
                </a:move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22"/>
                  <a:pt x="6" y="22"/>
                  <a:pt x="6" y="22"/>
                </a:cubicBezTo>
                <a:cubicBezTo>
                  <a:pt x="5" y="21"/>
                  <a:pt x="5" y="21"/>
                  <a:pt x="4" y="21"/>
                </a:cubicBezTo>
                <a:cubicBezTo>
                  <a:pt x="1" y="21"/>
                  <a:pt x="0" y="23"/>
                  <a:pt x="0" y="24"/>
                </a:cubicBezTo>
                <a:cubicBezTo>
                  <a:pt x="0" y="26"/>
                  <a:pt x="1" y="27"/>
                  <a:pt x="4" y="27"/>
                </a:cubicBezTo>
                <a:cubicBezTo>
                  <a:pt x="6" y="27"/>
                  <a:pt x="8" y="26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0"/>
                  <a:pt x="8" y="10"/>
                  <a:pt x="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1"/>
                  <a:pt x="26" y="21"/>
                  <a:pt x="25" y="21"/>
                </a:cubicBezTo>
                <a:cubicBezTo>
                  <a:pt x="23" y="21"/>
                  <a:pt x="21" y="23"/>
                  <a:pt x="21" y="24"/>
                </a:cubicBezTo>
                <a:cubicBezTo>
                  <a:pt x="21" y="26"/>
                  <a:pt x="23" y="27"/>
                  <a:pt x="25" y="27"/>
                </a:cubicBezTo>
                <a:cubicBezTo>
                  <a:pt x="27" y="27"/>
                  <a:pt x="29" y="26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8" y="0"/>
                  <a:pt x="27" y="0"/>
                </a:cubicBezTo>
                <a:close/>
                <a:moveTo>
                  <a:pt x="8" y="8"/>
                </a:moveTo>
                <a:cubicBezTo>
                  <a:pt x="8" y="6"/>
                  <a:pt x="8" y="6"/>
                  <a:pt x="8" y="6"/>
                </a:cubicBezTo>
                <a:cubicBezTo>
                  <a:pt x="8" y="6"/>
                  <a:pt x="8" y="6"/>
                  <a:pt x="8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6"/>
                  <a:pt x="28" y="6"/>
                </a:cubicBezTo>
                <a:cubicBezTo>
                  <a:pt x="28" y="8"/>
                  <a:pt x="28" y="8"/>
                  <a:pt x="28" y="8"/>
                </a:cubicBezTo>
                <a:lnTo>
                  <a:pt x="8" y="8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9586833" y="3199049"/>
            <a:ext cx="815500" cy="815502"/>
            <a:chOff x="10050463" y="2969490"/>
            <a:chExt cx="382587" cy="382588"/>
          </a:xfrm>
          <a:solidFill>
            <a:schemeClr val="accent2"/>
          </a:solidFill>
        </p:grpSpPr>
        <p:sp>
          <p:nvSpPr>
            <p:cNvPr id="69" name="Freeform 26"/>
            <p:cNvSpPr>
              <a:spLocks noEditPoints="1"/>
            </p:cNvSpPr>
            <p:nvPr/>
          </p:nvSpPr>
          <p:spPr bwMode="auto">
            <a:xfrm>
              <a:off x="10050463" y="2969490"/>
              <a:ext cx="382587" cy="382588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2 w 34"/>
                <a:gd name="T13" fmla="*/ 17 h 34"/>
                <a:gd name="T14" fmla="*/ 17 w 34"/>
                <a:gd name="T15" fmla="*/ 2 h 34"/>
                <a:gd name="T16" fmla="*/ 31 w 34"/>
                <a:gd name="T17" fmla="*/ 17 h 34"/>
                <a:gd name="T18" fmla="*/ 17 w 34"/>
                <a:gd name="T1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lose/>
                  <a:moveTo>
                    <a:pt x="17" y="31"/>
                  </a:moveTo>
                  <a:cubicBezTo>
                    <a:pt x="9" y="31"/>
                    <a:pt x="2" y="25"/>
                    <a:pt x="2" y="17"/>
                  </a:cubicBezTo>
                  <a:cubicBezTo>
                    <a:pt x="2" y="9"/>
                    <a:pt x="9" y="2"/>
                    <a:pt x="17" y="2"/>
                  </a:cubicBezTo>
                  <a:cubicBezTo>
                    <a:pt x="25" y="2"/>
                    <a:pt x="31" y="9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0" name="Freeform 27"/>
            <p:cNvSpPr>
              <a:spLocks noEditPoints="1"/>
            </p:cNvSpPr>
            <p:nvPr/>
          </p:nvSpPr>
          <p:spPr bwMode="auto">
            <a:xfrm>
              <a:off x="10094913" y="3013940"/>
              <a:ext cx="293687" cy="282575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3 h 25"/>
                <a:gd name="T4" fmla="*/ 13 w 26"/>
                <a:gd name="T5" fmla="*/ 25 h 25"/>
                <a:gd name="T6" fmla="*/ 26 w 26"/>
                <a:gd name="T7" fmla="*/ 13 h 25"/>
                <a:gd name="T8" fmla="*/ 13 w 26"/>
                <a:gd name="T9" fmla="*/ 0 h 25"/>
                <a:gd name="T10" fmla="*/ 21 w 26"/>
                <a:gd name="T11" fmla="*/ 14 h 25"/>
                <a:gd name="T12" fmla="*/ 12 w 26"/>
                <a:gd name="T13" fmla="*/ 14 h 25"/>
                <a:gd name="T14" fmla="*/ 12 w 26"/>
                <a:gd name="T15" fmla="*/ 3 h 25"/>
                <a:gd name="T16" fmla="*/ 14 w 26"/>
                <a:gd name="T17" fmla="*/ 3 h 25"/>
                <a:gd name="T18" fmla="*/ 14 w 26"/>
                <a:gd name="T19" fmla="*/ 12 h 25"/>
                <a:gd name="T20" fmla="*/ 21 w 26"/>
                <a:gd name="T21" fmla="*/ 12 h 25"/>
                <a:gd name="T22" fmla="*/ 21 w 26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21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2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6124140" y="295976"/>
            <a:ext cx="736099" cy="707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 err="1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Link_name</a:t>
            </a:r>
            <a:r>
              <a:rPr lang="en-US" altLang="zh-CN" sz="16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: The names of the streets</a:t>
            </a:r>
            <a:r>
              <a:rPr lang="en-US" altLang="zh-CN" spc="-10" dirty="0">
                <a:latin typeface="Calibri"/>
                <a:cs typeface="Calibri"/>
              </a:rPr>
              <a:t>.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605E5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haroni" panose="02010803020104030203" pitchFamily="2" charset="-79"/>
              <a:sym typeface="Source Han Serif SC" panose="02020400000000000000" pitchFamily="18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73730" y="1286485"/>
            <a:ext cx="1096260" cy="32324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>
              <a:defRPr/>
            </a:pPr>
            <a:r>
              <a:rPr lang="en-US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Borough: The name of the NYC boroughs.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59291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Tahoma" panose="020B060403050404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08382" y="5585387"/>
            <a:ext cx="772707" cy="53764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05E5E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  <a:sym typeface="Source Han Serif SC" panose="02020400000000000000" pitchFamily="18" charset="-122"/>
              </a:rPr>
              <a:t>Speed: </a:t>
            </a:r>
            <a:r>
              <a:rPr lang="en-US" altLang="zh-CN" sz="16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The average speed between end 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605E5E"/>
              </a:solidFill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cs typeface="Aharoni" panose="02010803020104030203" pitchFamily="2" charset="-79"/>
              <a:sym typeface="Source Han Serif SC" panose="02020400000000000000" pitchFamily="18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69990" y="5185574"/>
            <a:ext cx="1107636" cy="826187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 err="1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Link_id</a:t>
            </a:r>
            <a:r>
              <a:rPr lang="en-US" altLang="zh-CN" sz="16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: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The basis for us to divide </a:t>
            </a:r>
          </a:p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605E5E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haroni" panose="02010803020104030203" pitchFamily="2" charset="-79"/>
              </a:rPr>
              <a:t>several small data sets. </a:t>
            </a:r>
            <a:endParaRPr lang="zh-CN" altLang="en-US" sz="1600" dirty="0">
              <a:solidFill>
                <a:srgbClr val="605E5E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Aharoni" panose="02010803020104030203" pitchFamily="2" charset="-79"/>
              <a:sym typeface="Source Han Serif SC" panose="02020400000000000000" pitchFamily="18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1488B9-E4E4-408D-A29E-73DCD41DC049}"/>
              </a:ext>
            </a:extLst>
          </p:cNvPr>
          <p:cNvSpPr/>
          <p:nvPr/>
        </p:nvSpPr>
        <p:spPr>
          <a:xfrm>
            <a:off x="935439" y="268576"/>
            <a:ext cx="2575559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Data Description</a:t>
            </a:r>
          </a:p>
        </p:txBody>
      </p:sp>
      <p:sp>
        <p:nvSpPr>
          <p:cNvPr id="41" name="箭头: V 形 40">
            <a:extLst>
              <a:ext uri="{FF2B5EF4-FFF2-40B4-BE49-F238E27FC236}">
                <a16:creationId xmlns:a16="http://schemas.microsoft.com/office/drawing/2014/main" id="{5B2BD992-CD69-4F61-BB0A-AA43FF92835E}"/>
              </a:ext>
            </a:extLst>
          </p:cNvPr>
          <p:cNvSpPr/>
          <p:nvPr/>
        </p:nvSpPr>
        <p:spPr>
          <a:xfrm>
            <a:off x="411443" y="307140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" name="Freeform 36">
            <a:extLst>
              <a:ext uri="{FF2B5EF4-FFF2-40B4-BE49-F238E27FC236}">
                <a16:creationId xmlns:a16="http://schemas.microsoft.com/office/drawing/2014/main" id="{7EC622F8-163A-F8C1-30F8-D519AD37F9CF}"/>
              </a:ext>
            </a:extLst>
          </p:cNvPr>
          <p:cNvSpPr>
            <a:spLocks noEditPoints="1"/>
          </p:cNvSpPr>
          <p:nvPr/>
        </p:nvSpPr>
        <p:spPr bwMode="auto">
          <a:xfrm>
            <a:off x="4556309" y="3544846"/>
            <a:ext cx="678914" cy="702540"/>
          </a:xfrm>
          <a:custGeom>
            <a:avLst/>
            <a:gdLst>
              <a:gd name="T0" fmla="*/ 67 w 120"/>
              <a:gd name="T1" fmla="*/ 53 h 121"/>
              <a:gd name="T2" fmla="*/ 67 w 120"/>
              <a:gd name="T3" fmla="*/ 26 h 121"/>
              <a:gd name="T4" fmla="*/ 53 w 120"/>
              <a:gd name="T5" fmla="*/ 26 h 121"/>
              <a:gd name="T6" fmla="*/ 53 w 120"/>
              <a:gd name="T7" fmla="*/ 53 h 121"/>
              <a:gd name="T8" fmla="*/ 27 w 120"/>
              <a:gd name="T9" fmla="*/ 53 h 121"/>
              <a:gd name="T10" fmla="*/ 27 w 120"/>
              <a:gd name="T11" fmla="*/ 68 h 121"/>
              <a:gd name="T12" fmla="*/ 53 w 120"/>
              <a:gd name="T13" fmla="*/ 68 h 121"/>
              <a:gd name="T14" fmla="*/ 53 w 120"/>
              <a:gd name="T15" fmla="*/ 94 h 121"/>
              <a:gd name="T16" fmla="*/ 67 w 120"/>
              <a:gd name="T17" fmla="*/ 94 h 121"/>
              <a:gd name="T18" fmla="*/ 67 w 120"/>
              <a:gd name="T19" fmla="*/ 68 h 121"/>
              <a:gd name="T20" fmla="*/ 93 w 120"/>
              <a:gd name="T21" fmla="*/ 68 h 121"/>
              <a:gd name="T22" fmla="*/ 93 w 120"/>
              <a:gd name="T23" fmla="*/ 53 h 121"/>
              <a:gd name="T24" fmla="*/ 67 w 120"/>
              <a:gd name="T25" fmla="*/ 53 h 121"/>
              <a:gd name="T26" fmla="*/ 60 w 120"/>
              <a:gd name="T27" fmla="*/ 0 h 121"/>
              <a:gd name="T28" fmla="*/ 0 w 120"/>
              <a:gd name="T29" fmla="*/ 61 h 121"/>
              <a:gd name="T30" fmla="*/ 60 w 120"/>
              <a:gd name="T31" fmla="*/ 121 h 121"/>
              <a:gd name="T32" fmla="*/ 120 w 120"/>
              <a:gd name="T33" fmla="*/ 61 h 121"/>
              <a:gd name="T34" fmla="*/ 60 w 120"/>
              <a:gd name="T35" fmla="*/ 0 h 121"/>
              <a:gd name="T36" fmla="*/ 60 w 120"/>
              <a:gd name="T37" fmla="*/ 107 h 121"/>
              <a:gd name="T38" fmla="*/ 13 w 120"/>
              <a:gd name="T39" fmla="*/ 61 h 121"/>
              <a:gd name="T40" fmla="*/ 60 w 120"/>
              <a:gd name="T41" fmla="*/ 14 h 121"/>
              <a:gd name="T42" fmla="*/ 107 w 120"/>
              <a:gd name="T43" fmla="*/ 61 h 121"/>
              <a:gd name="T44" fmla="*/ 60 w 120"/>
              <a:gd name="T45" fmla="*/ 10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0" h="120">
                <a:moveTo>
                  <a:pt x="67" y="53"/>
                </a:moveTo>
                <a:cubicBezTo>
                  <a:pt x="67" y="26"/>
                  <a:pt x="67" y="26"/>
                  <a:pt x="67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53"/>
                  <a:pt x="53" y="53"/>
                  <a:pt x="53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68"/>
                  <a:pt x="27" y="68"/>
                  <a:pt x="27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94"/>
                  <a:pt x="53" y="94"/>
                  <a:pt x="53" y="94"/>
                </a:cubicBezTo>
                <a:cubicBezTo>
                  <a:pt x="67" y="94"/>
                  <a:pt x="67" y="94"/>
                  <a:pt x="67" y="94"/>
                </a:cubicBezTo>
                <a:cubicBezTo>
                  <a:pt x="67" y="68"/>
                  <a:pt x="67" y="68"/>
                  <a:pt x="67" y="68"/>
                </a:cubicBezTo>
                <a:cubicBezTo>
                  <a:pt x="93" y="68"/>
                  <a:pt x="93" y="68"/>
                  <a:pt x="93" y="68"/>
                </a:cubicBezTo>
                <a:cubicBezTo>
                  <a:pt x="93" y="53"/>
                  <a:pt x="93" y="53"/>
                  <a:pt x="93" y="53"/>
                </a:cubicBezTo>
                <a:lnTo>
                  <a:pt x="67" y="53"/>
                </a:lnTo>
                <a:close/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3" y="121"/>
                  <a:pt x="120" y="94"/>
                  <a:pt x="120" y="61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60" y="107"/>
                </a:moveTo>
                <a:cubicBezTo>
                  <a:pt x="34" y="107"/>
                  <a:pt x="13" y="86"/>
                  <a:pt x="13" y="61"/>
                </a:cubicBezTo>
                <a:cubicBezTo>
                  <a:pt x="13" y="35"/>
                  <a:pt x="34" y="14"/>
                  <a:pt x="60" y="14"/>
                </a:cubicBezTo>
                <a:cubicBezTo>
                  <a:pt x="86" y="14"/>
                  <a:pt x="107" y="35"/>
                  <a:pt x="107" y="61"/>
                </a:cubicBezTo>
                <a:cubicBezTo>
                  <a:pt x="107" y="86"/>
                  <a:pt x="86" y="107"/>
                  <a:pt x="60" y="107"/>
                </a:cubicBezTo>
                <a:close/>
              </a:path>
            </a:pathLst>
          </a:cu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" name="Freeform 178">
            <a:extLst>
              <a:ext uri="{FF2B5EF4-FFF2-40B4-BE49-F238E27FC236}">
                <a16:creationId xmlns:a16="http://schemas.microsoft.com/office/drawing/2014/main" id="{0635CBDA-092E-5E88-FEE5-3B302E3937CA}"/>
              </a:ext>
            </a:extLst>
          </p:cNvPr>
          <p:cNvSpPr>
            <a:spLocks noEditPoints="1"/>
          </p:cNvSpPr>
          <p:nvPr/>
        </p:nvSpPr>
        <p:spPr bwMode="auto">
          <a:xfrm>
            <a:off x="4535876" y="3594956"/>
            <a:ext cx="778308" cy="581051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  <a:rou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6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9" grpId="0" animBg="1"/>
      <p:bldP spid="80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68" grpId="0" animBg="1"/>
      <p:bldP spid="47" grpId="0"/>
      <p:bldP spid="50" grpId="0"/>
      <p:bldP spid="51" grpId="0"/>
      <p:bldP spid="53" grpId="0"/>
      <p:bldP spid="40" grpId="0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276C810-E341-4CBF-80A3-D99103ECEC97}"/>
              </a:ext>
            </a:extLst>
          </p:cNvPr>
          <p:cNvGrpSpPr/>
          <p:nvPr/>
        </p:nvGrpSpPr>
        <p:grpSpPr>
          <a:xfrm>
            <a:off x="1" y="-47624"/>
            <a:ext cx="12191999" cy="976077"/>
            <a:chOff x="1" y="-47624"/>
            <a:chExt cx="12191999" cy="97607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9411A94-44E1-4A77-86E9-6E6C90B7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-47624"/>
              <a:ext cx="6545942" cy="9665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4EA207F-CC73-4C21-B43B-8856D834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5943" y="-38099"/>
              <a:ext cx="5646057" cy="966552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7CEE53D5-03D4-45B3-B8F8-7EE60B46E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>
            <a:fillRect/>
          </a:stretch>
        </p:blipFill>
        <p:spPr>
          <a:xfrm>
            <a:off x="1949450" y="3055467"/>
            <a:ext cx="8293100" cy="380253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3CE969E1-42B9-4791-B261-A69418898974}"/>
              </a:ext>
            </a:extLst>
          </p:cNvPr>
          <p:cNvSpPr txBox="1"/>
          <p:nvPr/>
        </p:nvSpPr>
        <p:spPr>
          <a:xfrm>
            <a:off x="4204687" y="1784637"/>
            <a:ext cx="3434981" cy="677266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54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Data </a:t>
            </a:r>
            <a:r>
              <a:rPr lang="en-US" altLang="zh-CN" sz="54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processing</a:t>
            </a:r>
            <a:endParaRPr lang="en-US" altLang="en-US" sz="5400" b="1" dirty="0">
              <a:solidFill>
                <a:schemeClr val="bg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BCC941F-24FC-4AA8-9D6D-9624B5C438FA}"/>
              </a:ext>
            </a:extLst>
          </p:cNvPr>
          <p:cNvSpPr txBox="1"/>
          <p:nvPr/>
        </p:nvSpPr>
        <p:spPr>
          <a:xfrm>
            <a:off x="4131944" y="1046372"/>
            <a:ext cx="3580468" cy="1076898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+mn-ea"/>
                <a:sym typeface="Source Han Serif SC" panose="02020400000000000000" pitchFamily="18" charset="-122"/>
              </a:rPr>
              <a:t>PART 02</a:t>
            </a:r>
            <a:endParaRPr lang="zh-CN" altLang="en-US" sz="4000" b="1" dirty="0">
              <a:solidFill>
                <a:schemeClr val="bg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+mn-ea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9415451" y="2475204"/>
            <a:ext cx="1521933" cy="1521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53" name="Group 47"/>
          <p:cNvGrpSpPr/>
          <p:nvPr/>
        </p:nvGrpSpPr>
        <p:grpSpPr>
          <a:xfrm>
            <a:off x="9237196" y="2312011"/>
            <a:ext cx="1868076" cy="1868076"/>
            <a:chOff x="9237196" y="2257147"/>
            <a:chExt cx="1868076" cy="1868076"/>
          </a:xfrm>
        </p:grpSpPr>
        <p:sp>
          <p:nvSpPr>
            <p:cNvPr id="54" name="Freeform 6"/>
            <p:cNvSpPr/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8" name="Freeform 10"/>
            <p:cNvSpPr/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9" name="Freeform 11"/>
            <p:cNvSpPr/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0" name="Freeform 12"/>
            <p:cNvSpPr/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1" name="Freeform 13"/>
            <p:cNvSpPr/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2" name="Freeform 14"/>
            <p:cNvSpPr/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3" name="Freeform 15"/>
            <p:cNvSpPr/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6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4" name="Freeform 16"/>
            <p:cNvSpPr/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65" name="Freeform 17"/>
            <p:cNvSpPr/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110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74" name="Group 68"/>
          <p:cNvGrpSpPr/>
          <p:nvPr/>
        </p:nvGrpSpPr>
        <p:grpSpPr>
          <a:xfrm>
            <a:off x="9885213" y="3002408"/>
            <a:ext cx="535740" cy="509772"/>
            <a:chOff x="1588" y="4763"/>
            <a:chExt cx="6746875" cy="6419850"/>
          </a:xfrm>
          <a:solidFill>
            <a:schemeClr val="bg1"/>
          </a:solidFill>
        </p:grpSpPr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1588" y="4763"/>
              <a:ext cx="6746875" cy="6419850"/>
            </a:xfrm>
            <a:custGeom>
              <a:avLst/>
              <a:gdLst>
                <a:gd name="T0" fmla="*/ 1645 w 1796"/>
                <a:gd name="T1" fmla="*/ 0 h 1709"/>
                <a:gd name="T2" fmla="*/ 151 w 1796"/>
                <a:gd name="T3" fmla="*/ 0 h 1709"/>
                <a:gd name="T4" fmla="*/ 0 w 1796"/>
                <a:gd name="T5" fmla="*/ 151 h 1709"/>
                <a:gd name="T6" fmla="*/ 0 w 1796"/>
                <a:gd name="T7" fmla="*/ 1307 h 1709"/>
                <a:gd name="T8" fmla="*/ 151 w 1796"/>
                <a:gd name="T9" fmla="*/ 1458 h 1709"/>
                <a:gd name="T10" fmla="*/ 606 w 1796"/>
                <a:gd name="T11" fmla="*/ 1458 h 1709"/>
                <a:gd name="T12" fmla="*/ 526 w 1796"/>
                <a:gd name="T13" fmla="*/ 1545 h 1709"/>
                <a:gd name="T14" fmla="*/ 483 w 1796"/>
                <a:gd name="T15" fmla="*/ 1590 h 1709"/>
                <a:gd name="T16" fmla="*/ 479 w 1796"/>
                <a:gd name="T17" fmla="*/ 1659 h 1709"/>
                <a:gd name="T18" fmla="*/ 593 w 1796"/>
                <a:gd name="T19" fmla="*/ 1709 h 1709"/>
                <a:gd name="T20" fmla="*/ 1203 w 1796"/>
                <a:gd name="T21" fmla="*/ 1709 h 1709"/>
                <a:gd name="T22" fmla="*/ 1316 w 1796"/>
                <a:gd name="T23" fmla="*/ 1659 h 1709"/>
                <a:gd name="T24" fmla="*/ 1312 w 1796"/>
                <a:gd name="T25" fmla="*/ 1590 h 1709"/>
                <a:gd name="T26" fmla="*/ 1270 w 1796"/>
                <a:gd name="T27" fmla="*/ 1545 h 1709"/>
                <a:gd name="T28" fmla="*/ 1190 w 1796"/>
                <a:gd name="T29" fmla="*/ 1458 h 1709"/>
                <a:gd name="T30" fmla="*/ 1645 w 1796"/>
                <a:gd name="T31" fmla="*/ 1458 h 1709"/>
                <a:gd name="T32" fmla="*/ 1796 w 1796"/>
                <a:gd name="T33" fmla="*/ 1307 h 1709"/>
                <a:gd name="T34" fmla="*/ 1796 w 1796"/>
                <a:gd name="T35" fmla="*/ 151 h 1709"/>
                <a:gd name="T36" fmla="*/ 1645 w 1796"/>
                <a:gd name="T37" fmla="*/ 0 h 1709"/>
                <a:gd name="T38" fmla="*/ 1231 w 1796"/>
                <a:gd name="T39" fmla="*/ 1585 h 1709"/>
                <a:gd name="T40" fmla="*/ 1267 w 1796"/>
                <a:gd name="T41" fmla="*/ 1622 h 1709"/>
                <a:gd name="T42" fmla="*/ 1265 w 1796"/>
                <a:gd name="T43" fmla="*/ 1635 h 1709"/>
                <a:gd name="T44" fmla="*/ 1203 w 1796"/>
                <a:gd name="T45" fmla="*/ 1653 h 1709"/>
                <a:gd name="T46" fmla="*/ 593 w 1796"/>
                <a:gd name="T47" fmla="*/ 1653 h 1709"/>
                <a:gd name="T48" fmla="*/ 530 w 1796"/>
                <a:gd name="T49" fmla="*/ 1635 h 1709"/>
                <a:gd name="T50" fmla="*/ 528 w 1796"/>
                <a:gd name="T51" fmla="*/ 1623 h 1709"/>
                <a:gd name="T52" fmla="*/ 528 w 1796"/>
                <a:gd name="T53" fmla="*/ 1623 h 1709"/>
                <a:gd name="T54" fmla="*/ 565 w 1796"/>
                <a:gd name="T55" fmla="*/ 1585 h 1709"/>
                <a:gd name="T56" fmla="*/ 672 w 1796"/>
                <a:gd name="T57" fmla="*/ 1458 h 1709"/>
                <a:gd name="T58" fmla="*/ 1124 w 1796"/>
                <a:gd name="T59" fmla="*/ 1458 h 1709"/>
                <a:gd name="T60" fmla="*/ 1231 w 1796"/>
                <a:gd name="T61" fmla="*/ 1585 h 1709"/>
                <a:gd name="T62" fmla="*/ 1684 w 1796"/>
                <a:gd name="T63" fmla="*/ 1307 h 1709"/>
                <a:gd name="T64" fmla="*/ 1645 w 1796"/>
                <a:gd name="T65" fmla="*/ 1346 h 1709"/>
                <a:gd name="T66" fmla="*/ 151 w 1796"/>
                <a:gd name="T67" fmla="*/ 1346 h 1709"/>
                <a:gd name="T68" fmla="*/ 112 w 1796"/>
                <a:gd name="T69" fmla="*/ 1307 h 1709"/>
                <a:gd name="T70" fmla="*/ 112 w 1796"/>
                <a:gd name="T71" fmla="*/ 151 h 1709"/>
                <a:gd name="T72" fmla="*/ 151 w 1796"/>
                <a:gd name="T73" fmla="*/ 112 h 1709"/>
                <a:gd name="T74" fmla="*/ 1645 w 1796"/>
                <a:gd name="T75" fmla="*/ 112 h 1709"/>
                <a:gd name="T76" fmla="*/ 1684 w 1796"/>
                <a:gd name="T77" fmla="*/ 151 h 1709"/>
                <a:gd name="T78" fmla="*/ 1684 w 1796"/>
                <a:gd name="T79" fmla="*/ 1307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6" h="1709">
                  <a:moveTo>
                    <a:pt x="1645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67"/>
                    <a:pt x="0" y="151"/>
                  </a:cubicBezTo>
                  <a:cubicBezTo>
                    <a:pt x="0" y="1307"/>
                    <a:pt x="0" y="1307"/>
                    <a:pt x="0" y="1307"/>
                  </a:cubicBezTo>
                  <a:cubicBezTo>
                    <a:pt x="0" y="1390"/>
                    <a:pt x="68" y="1458"/>
                    <a:pt x="151" y="1458"/>
                  </a:cubicBezTo>
                  <a:cubicBezTo>
                    <a:pt x="606" y="1458"/>
                    <a:pt x="606" y="1458"/>
                    <a:pt x="606" y="1458"/>
                  </a:cubicBezTo>
                  <a:cubicBezTo>
                    <a:pt x="582" y="1488"/>
                    <a:pt x="544" y="1527"/>
                    <a:pt x="526" y="1545"/>
                  </a:cubicBezTo>
                  <a:cubicBezTo>
                    <a:pt x="506" y="1564"/>
                    <a:pt x="491" y="1579"/>
                    <a:pt x="483" y="1590"/>
                  </a:cubicBezTo>
                  <a:cubicBezTo>
                    <a:pt x="472" y="1605"/>
                    <a:pt x="467" y="1634"/>
                    <a:pt x="479" y="1659"/>
                  </a:cubicBezTo>
                  <a:cubicBezTo>
                    <a:pt x="491" y="1682"/>
                    <a:pt x="520" y="1709"/>
                    <a:pt x="593" y="1709"/>
                  </a:cubicBezTo>
                  <a:cubicBezTo>
                    <a:pt x="1203" y="1709"/>
                    <a:pt x="1203" y="1709"/>
                    <a:pt x="1203" y="1709"/>
                  </a:cubicBezTo>
                  <a:cubicBezTo>
                    <a:pt x="1276" y="1709"/>
                    <a:pt x="1305" y="1682"/>
                    <a:pt x="1316" y="1659"/>
                  </a:cubicBezTo>
                  <a:cubicBezTo>
                    <a:pt x="1329" y="1634"/>
                    <a:pt x="1324" y="1605"/>
                    <a:pt x="1312" y="1590"/>
                  </a:cubicBezTo>
                  <a:cubicBezTo>
                    <a:pt x="1304" y="1579"/>
                    <a:pt x="1289" y="1564"/>
                    <a:pt x="1270" y="1545"/>
                  </a:cubicBezTo>
                  <a:cubicBezTo>
                    <a:pt x="1252" y="1527"/>
                    <a:pt x="1213" y="1488"/>
                    <a:pt x="1190" y="1458"/>
                  </a:cubicBezTo>
                  <a:cubicBezTo>
                    <a:pt x="1645" y="1458"/>
                    <a:pt x="1645" y="1458"/>
                    <a:pt x="1645" y="1458"/>
                  </a:cubicBezTo>
                  <a:cubicBezTo>
                    <a:pt x="1728" y="1458"/>
                    <a:pt x="1796" y="1390"/>
                    <a:pt x="1796" y="1307"/>
                  </a:cubicBezTo>
                  <a:cubicBezTo>
                    <a:pt x="1796" y="151"/>
                    <a:pt x="1796" y="151"/>
                    <a:pt x="1796" y="151"/>
                  </a:cubicBezTo>
                  <a:cubicBezTo>
                    <a:pt x="1796" y="67"/>
                    <a:pt x="1728" y="0"/>
                    <a:pt x="1645" y="0"/>
                  </a:cubicBezTo>
                  <a:close/>
                  <a:moveTo>
                    <a:pt x="1231" y="1585"/>
                  </a:moveTo>
                  <a:cubicBezTo>
                    <a:pt x="1247" y="1601"/>
                    <a:pt x="1262" y="1616"/>
                    <a:pt x="1267" y="1622"/>
                  </a:cubicBezTo>
                  <a:cubicBezTo>
                    <a:pt x="1267" y="1622"/>
                    <a:pt x="1269" y="1629"/>
                    <a:pt x="1265" y="1635"/>
                  </a:cubicBezTo>
                  <a:cubicBezTo>
                    <a:pt x="1258" y="1646"/>
                    <a:pt x="1235" y="1653"/>
                    <a:pt x="1203" y="1653"/>
                  </a:cubicBezTo>
                  <a:cubicBezTo>
                    <a:pt x="593" y="1653"/>
                    <a:pt x="593" y="1653"/>
                    <a:pt x="593" y="1653"/>
                  </a:cubicBezTo>
                  <a:cubicBezTo>
                    <a:pt x="561" y="1653"/>
                    <a:pt x="538" y="1646"/>
                    <a:pt x="530" y="1635"/>
                  </a:cubicBezTo>
                  <a:cubicBezTo>
                    <a:pt x="527" y="1629"/>
                    <a:pt x="528" y="1623"/>
                    <a:pt x="528" y="1623"/>
                  </a:cubicBezTo>
                  <a:cubicBezTo>
                    <a:pt x="528" y="1623"/>
                    <a:pt x="528" y="1623"/>
                    <a:pt x="528" y="1623"/>
                  </a:cubicBezTo>
                  <a:cubicBezTo>
                    <a:pt x="534" y="1616"/>
                    <a:pt x="549" y="1601"/>
                    <a:pt x="565" y="1585"/>
                  </a:cubicBezTo>
                  <a:cubicBezTo>
                    <a:pt x="614" y="1536"/>
                    <a:pt x="654" y="1494"/>
                    <a:pt x="672" y="1458"/>
                  </a:cubicBezTo>
                  <a:cubicBezTo>
                    <a:pt x="1124" y="1458"/>
                    <a:pt x="1124" y="1458"/>
                    <a:pt x="1124" y="1458"/>
                  </a:cubicBezTo>
                  <a:cubicBezTo>
                    <a:pt x="1142" y="1494"/>
                    <a:pt x="1182" y="1536"/>
                    <a:pt x="1231" y="1585"/>
                  </a:cubicBezTo>
                  <a:close/>
                  <a:moveTo>
                    <a:pt x="1684" y="1307"/>
                  </a:moveTo>
                  <a:cubicBezTo>
                    <a:pt x="1684" y="1328"/>
                    <a:pt x="1666" y="1346"/>
                    <a:pt x="1645" y="1346"/>
                  </a:cubicBezTo>
                  <a:cubicBezTo>
                    <a:pt x="151" y="1346"/>
                    <a:pt x="151" y="1346"/>
                    <a:pt x="151" y="1346"/>
                  </a:cubicBezTo>
                  <a:cubicBezTo>
                    <a:pt x="129" y="1346"/>
                    <a:pt x="112" y="1328"/>
                    <a:pt x="112" y="1307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29"/>
                    <a:pt x="129" y="112"/>
                    <a:pt x="151" y="112"/>
                  </a:cubicBezTo>
                  <a:cubicBezTo>
                    <a:pt x="1645" y="112"/>
                    <a:pt x="1645" y="112"/>
                    <a:pt x="1645" y="112"/>
                  </a:cubicBezTo>
                  <a:cubicBezTo>
                    <a:pt x="1666" y="112"/>
                    <a:pt x="1684" y="129"/>
                    <a:pt x="1684" y="151"/>
                  </a:cubicBezTo>
                  <a:lnTo>
                    <a:pt x="1684" y="1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842963" y="846138"/>
              <a:ext cx="5064125" cy="3376613"/>
            </a:xfrm>
            <a:custGeom>
              <a:avLst/>
              <a:gdLst>
                <a:gd name="T0" fmla="*/ 1252 w 1348"/>
                <a:gd name="T1" fmla="*/ 0 h 899"/>
                <a:gd name="T2" fmla="*/ 96 w 1348"/>
                <a:gd name="T3" fmla="*/ 0 h 899"/>
                <a:gd name="T4" fmla="*/ 0 w 1348"/>
                <a:gd name="T5" fmla="*/ 95 h 899"/>
                <a:gd name="T6" fmla="*/ 0 w 1348"/>
                <a:gd name="T7" fmla="*/ 803 h 899"/>
                <a:gd name="T8" fmla="*/ 96 w 1348"/>
                <a:gd name="T9" fmla="*/ 899 h 899"/>
                <a:gd name="T10" fmla="*/ 1252 w 1348"/>
                <a:gd name="T11" fmla="*/ 899 h 899"/>
                <a:gd name="T12" fmla="*/ 1348 w 1348"/>
                <a:gd name="T13" fmla="*/ 803 h 899"/>
                <a:gd name="T14" fmla="*/ 1348 w 1348"/>
                <a:gd name="T15" fmla="*/ 95 h 899"/>
                <a:gd name="T16" fmla="*/ 1252 w 1348"/>
                <a:gd name="T17" fmla="*/ 0 h 899"/>
                <a:gd name="T18" fmla="*/ 1291 w 1348"/>
                <a:gd name="T19" fmla="*/ 803 h 899"/>
                <a:gd name="T20" fmla="*/ 1252 w 1348"/>
                <a:gd name="T21" fmla="*/ 843 h 899"/>
                <a:gd name="T22" fmla="*/ 96 w 1348"/>
                <a:gd name="T23" fmla="*/ 843 h 899"/>
                <a:gd name="T24" fmla="*/ 56 w 1348"/>
                <a:gd name="T25" fmla="*/ 803 h 899"/>
                <a:gd name="T26" fmla="*/ 56 w 1348"/>
                <a:gd name="T27" fmla="*/ 95 h 899"/>
                <a:gd name="T28" fmla="*/ 96 w 1348"/>
                <a:gd name="T29" fmla="*/ 56 h 899"/>
                <a:gd name="T30" fmla="*/ 1252 w 1348"/>
                <a:gd name="T31" fmla="*/ 56 h 899"/>
                <a:gd name="T32" fmla="*/ 1291 w 1348"/>
                <a:gd name="T33" fmla="*/ 95 h 899"/>
                <a:gd name="T34" fmla="*/ 1291 w 1348"/>
                <a:gd name="T35" fmla="*/ 803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8" h="899">
                  <a:moveTo>
                    <a:pt x="1252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56"/>
                    <a:pt x="43" y="899"/>
                    <a:pt x="96" y="899"/>
                  </a:cubicBezTo>
                  <a:cubicBezTo>
                    <a:pt x="1252" y="899"/>
                    <a:pt x="1252" y="899"/>
                    <a:pt x="1252" y="899"/>
                  </a:cubicBezTo>
                  <a:cubicBezTo>
                    <a:pt x="1305" y="899"/>
                    <a:pt x="1348" y="856"/>
                    <a:pt x="1348" y="803"/>
                  </a:cubicBezTo>
                  <a:cubicBezTo>
                    <a:pt x="1348" y="95"/>
                    <a:pt x="1348" y="95"/>
                    <a:pt x="1348" y="95"/>
                  </a:cubicBezTo>
                  <a:cubicBezTo>
                    <a:pt x="1348" y="43"/>
                    <a:pt x="1305" y="0"/>
                    <a:pt x="1252" y="0"/>
                  </a:cubicBezTo>
                  <a:close/>
                  <a:moveTo>
                    <a:pt x="1291" y="803"/>
                  </a:moveTo>
                  <a:cubicBezTo>
                    <a:pt x="1291" y="825"/>
                    <a:pt x="1274" y="843"/>
                    <a:pt x="1252" y="843"/>
                  </a:cubicBezTo>
                  <a:cubicBezTo>
                    <a:pt x="96" y="843"/>
                    <a:pt x="96" y="843"/>
                    <a:pt x="96" y="843"/>
                  </a:cubicBezTo>
                  <a:cubicBezTo>
                    <a:pt x="74" y="843"/>
                    <a:pt x="56" y="825"/>
                    <a:pt x="56" y="80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6" y="74"/>
                    <a:pt x="74" y="56"/>
                    <a:pt x="96" y="56"/>
                  </a:cubicBezTo>
                  <a:cubicBezTo>
                    <a:pt x="1252" y="56"/>
                    <a:pt x="1252" y="56"/>
                    <a:pt x="1252" y="56"/>
                  </a:cubicBezTo>
                  <a:cubicBezTo>
                    <a:pt x="1274" y="56"/>
                    <a:pt x="1291" y="74"/>
                    <a:pt x="1291" y="95"/>
                  </a:cubicBezTo>
                  <a:lnTo>
                    <a:pt x="1291" y="8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7" name="Freeform 7"/>
            <p:cNvSpPr>
              <a:spLocks noEditPoints="1"/>
            </p:cNvSpPr>
            <p:nvPr/>
          </p:nvSpPr>
          <p:spPr bwMode="auto">
            <a:xfrm>
              <a:off x="3059113" y="4321176"/>
              <a:ext cx="631825" cy="630238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2 h 168"/>
                <a:gd name="T12" fmla="*/ 56 w 168"/>
                <a:gd name="T13" fmla="*/ 84 h 168"/>
                <a:gd name="T14" fmla="*/ 84 w 168"/>
                <a:gd name="T15" fmla="*/ 56 h 168"/>
                <a:gd name="T16" fmla="*/ 112 w 168"/>
                <a:gd name="T17" fmla="*/ 84 h 168"/>
                <a:gd name="T18" fmla="*/ 84 w 168"/>
                <a:gd name="T19" fmla="*/ 1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8" y="0"/>
                    <a:pt x="0" y="38"/>
                    <a:pt x="0" y="84"/>
                  </a:cubicBezTo>
                  <a:cubicBezTo>
                    <a:pt x="0" y="131"/>
                    <a:pt x="38" y="168"/>
                    <a:pt x="84" y="168"/>
                  </a:cubicBezTo>
                  <a:cubicBezTo>
                    <a:pt x="130" y="168"/>
                    <a:pt x="168" y="131"/>
                    <a:pt x="168" y="84"/>
                  </a:cubicBezTo>
                  <a:cubicBezTo>
                    <a:pt x="168" y="38"/>
                    <a:pt x="130" y="0"/>
                    <a:pt x="84" y="0"/>
                  </a:cubicBezTo>
                  <a:close/>
                  <a:moveTo>
                    <a:pt x="84" y="112"/>
                  </a:moveTo>
                  <a:cubicBezTo>
                    <a:pt x="68" y="112"/>
                    <a:pt x="56" y="100"/>
                    <a:pt x="56" y="84"/>
                  </a:cubicBezTo>
                  <a:cubicBezTo>
                    <a:pt x="56" y="69"/>
                    <a:pt x="68" y="56"/>
                    <a:pt x="84" y="56"/>
                  </a:cubicBezTo>
                  <a:cubicBezTo>
                    <a:pt x="99" y="56"/>
                    <a:pt x="112" y="69"/>
                    <a:pt x="112" y="84"/>
                  </a:cubicBezTo>
                  <a:cubicBezTo>
                    <a:pt x="112" y="100"/>
                    <a:pt x="99" y="112"/>
                    <a:pt x="8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2528888" y="2533651"/>
              <a:ext cx="628650" cy="1262063"/>
            </a:xfrm>
            <a:custGeom>
              <a:avLst/>
              <a:gdLst>
                <a:gd name="T0" fmla="*/ 125 w 167"/>
                <a:gd name="T1" fmla="*/ 0 h 336"/>
                <a:gd name="T2" fmla="*/ 42 w 167"/>
                <a:gd name="T3" fmla="*/ 0 h 336"/>
                <a:gd name="T4" fmla="*/ 0 w 167"/>
                <a:gd name="T5" fmla="*/ 42 h 336"/>
                <a:gd name="T6" fmla="*/ 0 w 167"/>
                <a:gd name="T7" fmla="*/ 294 h 336"/>
                <a:gd name="T8" fmla="*/ 42 w 167"/>
                <a:gd name="T9" fmla="*/ 336 h 336"/>
                <a:gd name="T10" fmla="*/ 125 w 167"/>
                <a:gd name="T11" fmla="*/ 336 h 336"/>
                <a:gd name="T12" fmla="*/ 167 w 167"/>
                <a:gd name="T13" fmla="*/ 294 h 336"/>
                <a:gd name="T14" fmla="*/ 167 w 167"/>
                <a:gd name="T15" fmla="*/ 42 h 336"/>
                <a:gd name="T16" fmla="*/ 125 w 167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336">
                  <a:moveTo>
                    <a:pt x="12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2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17"/>
                    <a:pt x="19" y="336"/>
                    <a:pt x="42" y="336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148" y="336"/>
                    <a:pt x="167" y="317"/>
                    <a:pt x="167" y="294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4632326" y="1266826"/>
              <a:ext cx="635000" cy="2528888"/>
            </a:xfrm>
            <a:custGeom>
              <a:avLst/>
              <a:gdLst>
                <a:gd name="T0" fmla="*/ 126 w 169"/>
                <a:gd name="T1" fmla="*/ 0 h 673"/>
                <a:gd name="T2" fmla="*/ 42 w 169"/>
                <a:gd name="T3" fmla="*/ 0 h 673"/>
                <a:gd name="T4" fmla="*/ 0 w 169"/>
                <a:gd name="T5" fmla="*/ 41 h 673"/>
                <a:gd name="T6" fmla="*/ 0 w 169"/>
                <a:gd name="T7" fmla="*/ 632 h 673"/>
                <a:gd name="T8" fmla="*/ 42 w 169"/>
                <a:gd name="T9" fmla="*/ 673 h 673"/>
                <a:gd name="T10" fmla="*/ 126 w 169"/>
                <a:gd name="T11" fmla="*/ 673 h 673"/>
                <a:gd name="T12" fmla="*/ 169 w 169"/>
                <a:gd name="T13" fmla="*/ 632 h 673"/>
                <a:gd name="T14" fmla="*/ 169 w 169"/>
                <a:gd name="T15" fmla="*/ 41 h 673"/>
                <a:gd name="T16" fmla="*/ 126 w 169"/>
                <a:gd name="T1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673">
                  <a:moveTo>
                    <a:pt x="126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0" y="655"/>
                    <a:pt x="19" y="673"/>
                    <a:pt x="42" y="673"/>
                  </a:cubicBezTo>
                  <a:cubicBezTo>
                    <a:pt x="126" y="673"/>
                    <a:pt x="126" y="673"/>
                    <a:pt x="126" y="673"/>
                  </a:cubicBezTo>
                  <a:cubicBezTo>
                    <a:pt x="150" y="673"/>
                    <a:pt x="169" y="655"/>
                    <a:pt x="169" y="63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19"/>
                    <a:pt x="150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0" name="Freeform 10"/>
            <p:cNvSpPr/>
            <p:nvPr/>
          </p:nvSpPr>
          <p:spPr bwMode="auto">
            <a:xfrm>
              <a:off x="3584576" y="2112963"/>
              <a:ext cx="627063" cy="1682750"/>
            </a:xfrm>
            <a:custGeom>
              <a:avLst/>
              <a:gdLst>
                <a:gd name="T0" fmla="*/ 125 w 167"/>
                <a:gd name="T1" fmla="*/ 0 h 448"/>
                <a:gd name="T2" fmla="*/ 41 w 167"/>
                <a:gd name="T3" fmla="*/ 0 h 448"/>
                <a:gd name="T4" fmla="*/ 0 w 167"/>
                <a:gd name="T5" fmla="*/ 40 h 448"/>
                <a:gd name="T6" fmla="*/ 0 w 167"/>
                <a:gd name="T7" fmla="*/ 407 h 448"/>
                <a:gd name="T8" fmla="*/ 41 w 167"/>
                <a:gd name="T9" fmla="*/ 448 h 448"/>
                <a:gd name="T10" fmla="*/ 125 w 167"/>
                <a:gd name="T11" fmla="*/ 448 h 448"/>
                <a:gd name="T12" fmla="*/ 167 w 167"/>
                <a:gd name="T13" fmla="*/ 407 h 448"/>
                <a:gd name="T14" fmla="*/ 167 w 167"/>
                <a:gd name="T15" fmla="*/ 40 h 448"/>
                <a:gd name="T16" fmla="*/ 125 w 167"/>
                <a:gd name="T17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448">
                  <a:moveTo>
                    <a:pt x="12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30"/>
                    <a:pt x="18" y="448"/>
                    <a:pt x="41" y="448"/>
                  </a:cubicBezTo>
                  <a:cubicBezTo>
                    <a:pt x="125" y="448"/>
                    <a:pt x="125" y="448"/>
                    <a:pt x="125" y="448"/>
                  </a:cubicBezTo>
                  <a:cubicBezTo>
                    <a:pt x="148" y="448"/>
                    <a:pt x="167" y="430"/>
                    <a:pt x="167" y="407"/>
                  </a:cubicBezTo>
                  <a:cubicBezTo>
                    <a:pt x="167" y="40"/>
                    <a:pt x="167" y="40"/>
                    <a:pt x="167" y="40"/>
                  </a:cubicBezTo>
                  <a:cubicBezTo>
                    <a:pt x="167" y="18"/>
                    <a:pt x="148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1474788" y="1687513"/>
              <a:ext cx="633413" cy="2108200"/>
            </a:xfrm>
            <a:custGeom>
              <a:avLst/>
              <a:gdLst>
                <a:gd name="T0" fmla="*/ 127 w 169"/>
                <a:gd name="T1" fmla="*/ 0 h 561"/>
                <a:gd name="T2" fmla="*/ 43 w 169"/>
                <a:gd name="T3" fmla="*/ 0 h 561"/>
                <a:gd name="T4" fmla="*/ 0 w 169"/>
                <a:gd name="T5" fmla="*/ 40 h 561"/>
                <a:gd name="T6" fmla="*/ 0 w 169"/>
                <a:gd name="T7" fmla="*/ 521 h 561"/>
                <a:gd name="T8" fmla="*/ 43 w 169"/>
                <a:gd name="T9" fmla="*/ 561 h 561"/>
                <a:gd name="T10" fmla="*/ 127 w 169"/>
                <a:gd name="T11" fmla="*/ 561 h 561"/>
                <a:gd name="T12" fmla="*/ 169 w 169"/>
                <a:gd name="T13" fmla="*/ 521 h 561"/>
                <a:gd name="T14" fmla="*/ 169 w 169"/>
                <a:gd name="T15" fmla="*/ 40 h 561"/>
                <a:gd name="T16" fmla="*/ 127 w 169"/>
                <a:gd name="T1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561">
                  <a:moveTo>
                    <a:pt x="12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8"/>
                    <a:pt x="0" y="40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43"/>
                    <a:pt x="19" y="561"/>
                    <a:pt x="43" y="561"/>
                  </a:cubicBezTo>
                  <a:cubicBezTo>
                    <a:pt x="127" y="561"/>
                    <a:pt x="127" y="561"/>
                    <a:pt x="127" y="561"/>
                  </a:cubicBezTo>
                  <a:cubicBezTo>
                    <a:pt x="150" y="561"/>
                    <a:pt x="169" y="543"/>
                    <a:pt x="169" y="521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18"/>
                    <a:pt x="150" y="0"/>
                    <a:pt x="1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92" name="Group 87"/>
          <p:cNvGrpSpPr/>
          <p:nvPr/>
        </p:nvGrpSpPr>
        <p:grpSpPr>
          <a:xfrm>
            <a:off x="7205215" y="3024383"/>
            <a:ext cx="563990" cy="474483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93" name="AutoShape 120"/>
            <p:cNvSpPr/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4" name="AutoShape 121"/>
            <p:cNvSpPr/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AutoShape 122"/>
            <p:cNvSpPr/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0ECB9C16-63BA-461C-8BF2-38D88597B5BE}"/>
              </a:ext>
            </a:extLst>
          </p:cNvPr>
          <p:cNvSpPr/>
          <p:nvPr/>
        </p:nvSpPr>
        <p:spPr>
          <a:xfrm>
            <a:off x="863960" y="389569"/>
            <a:ext cx="3062581" cy="527848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Data downloading</a:t>
            </a:r>
          </a:p>
        </p:txBody>
      </p:sp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106F095-B2B8-403A-8E2A-CFF422EE506C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AA449AF-EA33-4890-9EF1-4423CD6A3D63}"/>
              </a:ext>
            </a:extLst>
          </p:cNvPr>
          <p:cNvSpPr txBox="1"/>
          <p:nvPr/>
        </p:nvSpPr>
        <p:spPr>
          <a:xfrm>
            <a:off x="171450" y="1139989"/>
            <a:ext cx="595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1.[Kaggle NYC real-time traffic speed data]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583650E-D850-4AEB-B725-D8CCA736C49C}"/>
              </a:ext>
            </a:extLst>
          </p:cNvPr>
          <p:cNvSpPr txBox="1"/>
          <p:nvPr/>
        </p:nvSpPr>
        <p:spPr>
          <a:xfrm>
            <a:off x="323849" y="1667857"/>
            <a:ext cx="109832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Download method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 `curl` command to download the zip archive (`archive.zip`), the size is 9844M, the download time is about 22 minutes.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03401ED2-5DE1-4835-8A00-5BF122B65E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3" y="2436965"/>
            <a:ext cx="8125968" cy="1866411"/>
          </a:xfrm>
          <a:prstGeom prst="rect">
            <a:avLst/>
          </a:prstGeom>
        </p:spPr>
      </p:pic>
      <p:sp>
        <p:nvSpPr>
          <p:cNvPr id="109" name="文本框 108">
            <a:extLst>
              <a:ext uri="{FF2B5EF4-FFF2-40B4-BE49-F238E27FC236}">
                <a16:creationId xmlns:a16="http://schemas.microsoft.com/office/drawing/2014/main" id="{1B74D0AA-B461-4088-90A1-C3428D39E020}"/>
              </a:ext>
            </a:extLst>
          </p:cNvPr>
          <p:cNvSpPr txBox="1"/>
          <p:nvPr/>
        </p:nvSpPr>
        <p:spPr>
          <a:xfrm>
            <a:off x="377233" y="5078265"/>
            <a:ext cx="10435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Decompress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Recommend 7z x archive.zip -o./7z/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,which p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rovides decompression progress, more efficient!</a:t>
            </a:r>
          </a:p>
        </p:txBody>
      </p:sp>
    </p:spTree>
    <p:extLst>
      <p:ext uri="{BB962C8B-B14F-4D97-AF65-F5344CB8AC3E}">
        <p14:creationId xmlns:p14="http://schemas.microsoft.com/office/powerpoint/2010/main" val="18643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F81465E-22DA-44CA-AD18-3869781CCF71}"/>
              </a:ext>
            </a:extLst>
          </p:cNvPr>
          <p:cNvGrpSpPr/>
          <p:nvPr/>
        </p:nvGrpSpPr>
        <p:grpSpPr>
          <a:xfrm>
            <a:off x="9512114" y="3358185"/>
            <a:ext cx="1868076" cy="1868076"/>
            <a:chOff x="9512114" y="3358185"/>
            <a:chExt cx="1868076" cy="1868076"/>
          </a:xfrm>
        </p:grpSpPr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02A2EB55-E0B9-4786-BB9D-CCEC9DDB1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118" y="3536969"/>
              <a:ext cx="1521933" cy="1521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E5F4F79-5C96-4035-8C7F-39FB2C69D05E}"/>
                </a:ext>
              </a:extLst>
            </p:cNvPr>
            <p:cNvGrpSpPr/>
            <p:nvPr/>
          </p:nvGrpSpPr>
          <p:grpSpPr>
            <a:xfrm>
              <a:off x="9512114" y="3358185"/>
              <a:ext cx="1868076" cy="1868076"/>
              <a:chOff x="9237196" y="2312011"/>
              <a:chExt cx="1868076" cy="1868076"/>
            </a:xfrm>
          </p:grpSpPr>
          <p:grpSp>
            <p:nvGrpSpPr>
              <p:cNvPr id="53" name="Group 47"/>
              <p:cNvGrpSpPr/>
              <p:nvPr/>
            </p:nvGrpSpPr>
            <p:grpSpPr>
              <a:xfrm>
                <a:off x="9237196" y="2312011"/>
                <a:ext cx="1868076" cy="1868076"/>
                <a:chOff x="9237196" y="2257147"/>
                <a:chExt cx="1868076" cy="1868076"/>
              </a:xfrm>
            </p:grpSpPr>
            <p:sp>
              <p:nvSpPr>
                <p:cNvPr id="54" name="Freeform 6"/>
                <p:cNvSpPr/>
                <p:nvPr/>
              </p:nvSpPr>
              <p:spPr bwMode="auto">
                <a:xfrm>
                  <a:off x="10612979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5" name="Freeform 7"/>
                <p:cNvSpPr/>
                <p:nvPr/>
              </p:nvSpPr>
              <p:spPr bwMode="auto">
                <a:xfrm>
                  <a:off x="10193211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6" name="Freeform 8"/>
                <p:cNvSpPr/>
                <p:nvPr/>
              </p:nvSpPr>
              <p:spPr bwMode="auto">
                <a:xfrm>
                  <a:off x="10914069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246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7" name="Freeform 9"/>
                <p:cNvSpPr/>
                <p:nvPr/>
              </p:nvSpPr>
              <p:spPr bwMode="auto">
                <a:xfrm>
                  <a:off x="10914069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8" name="Freeform 10"/>
                <p:cNvSpPr/>
                <p:nvPr/>
              </p:nvSpPr>
              <p:spPr bwMode="auto">
                <a:xfrm>
                  <a:off x="10612979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59" name="Freeform 11"/>
                <p:cNvSpPr/>
                <p:nvPr/>
              </p:nvSpPr>
              <p:spPr bwMode="auto">
                <a:xfrm>
                  <a:off x="10193211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0" name="Freeform 12"/>
                <p:cNvSpPr/>
                <p:nvPr/>
              </p:nvSpPr>
              <p:spPr bwMode="auto">
                <a:xfrm>
                  <a:off x="9723995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1" name="Freeform 13"/>
                <p:cNvSpPr/>
                <p:nvPr/>
              </p:nvSpPr>
              <p:spPr bwMode="auto">
                <a:xfrm>
                  <a:off x="9374554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2" name="Freeform 14"/>
                <p:cNvSpPr/>
                <p:nvPr/>
              </p:nvSpPr>
              <p:spPr bwMode="auto">
                <a:xfrm>
                  <a:off x="9237196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alpha val="24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3" name="Freeform 15"/>
                <p:cNvSpPr/>
                <p:nvPr/>
              </p:nvSpPr>
              <p:spPr bwMode="auto">
                <a:xfrm>
                  <a:off x="9237196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246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9374554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9723995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6" h="110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  <p:grpSp>
            <p:nvGrpSpPr>
              <p:cNvPr id="74" name="Group 68"/>
              <p:cNvGrpSpPr/>
              <p:nvPr/>
            </p:nvGrpSpPr>
            <p:grpSpPr>
              <a:xfrm>
                <a:off x="9885213" y="3002408"/>
                <a:ext cx="535740" cy="509772"/>
                <a:chOff x="1588" y="4763"/>
                <a:chExt cx="6746875" cy="6419850"/>
              </a:xfrm>
              <a:solidFill>
                <a:schemeClr val="bg1"/>
              </a:solidFill>
            </p:grpSpPr>
            <p:sp>
              <p:nvSpPr>
                <p:cNvPr id="75" name="Freeform 5"/>
                <p:cNvSpPr>
                  <a:spLocks noEditPoints="1"/>
                </p:cNvSpPr>
                <p:nvPr/>
              </p:nvSpPr>
              <p:spPr bwMode="auto">
                <a:xfrm>
                  <a:off x="1588" y="4763"/>
                  <a:ext cx="6746875" cy="6419850"/>
                </a:xfrm>
                <a:custGeom>
                  <a:avLst/>
                  <a:gdLst>
                    <a:gd name="T0" fmla="*/ 1645 w 1796"/>
                    <a:gd name="T1" fmla="*/ 0 h 1709"/>
                    <a:gd name="T2" fmla="*/ 151 w 1796"/>
                    <a:gd name="T3" fmla="*/ 0 h 1709"/>
                    <a:gd name="T4" fmla="*/ 0 w 1796"/>
                    <a:gd name="T5" fmla="*/ 151 h 1709"/>
                    <a:gd name="T6" fmla="*/ 0 w 1796"/>
                    <a:gd name="T7" fmla="*/ 1307 h 1709"/>
                    <a:gd name="T8" fmla="*/ 151 w 1796"/>
                    <a:gd name="T9" fmla="*/ 1458 h 1709"/>
                    <a:gd name="T10" fmla="*/ 606 w 1796"/>
                    <a:gd name="T11" fmla="*/ 1458 h 1709"/>
                    <a:gd name="T12" fmla="*/ 526 w 1796"/>
                    <a:gd name="T13" fmla="*/ 1545 h 1709"/>
                    <a:gd name="T14" fmla="*/ 483 w 1796"/>
                    <a:gd name="T15" fmla="*/ 1590 h 1709"/>
                    <a:gd name="T16" fmla="*/ 479 w 1796"/>
                    <a:gd name="T17" fmla="*/ 1659 h 1709"/>
                    <a:gd name="T18" fmla="*/ 593 w 1796"/>
                    <a:gd name="T19" fmla="*/ 1709 h 1709"/>
                    <a:gd name="T20" fmla="*/ 1203 w 1796"/>
                    <a:gd name="T21" fmla="*/ 1709 h 1709"/>
                    <a:gd name="T22" fmla="*/ 1316 w 1796"/>
                    <a:gd name="T23" fmla="*/ 1659 h 1709"/>
                    <a:gd name="T24" fmla="*/ 1312 w 1796"/>
                    <a:gd name="T25" fmla="*/ 1590 h 1709"/>
                    <a:gd name="T26" fmla="*/ 1270 w 1796"/>
                    <a:gd name="T27" fmla="*/ 1545 h 1709"/>
                    <a:gd name="T28" fmla="*/ 1190 w 1796"/>
                    <a:gd name="T29" fmla="*/ 1458 h 1709"/>
                    <a:gd name="T30" fmla="*/ 1645 w 1796"/>
                    <a:gd name="T31" fmla="*/ 1458 h 1709"/>
                    <a:gd name="T32" fmla="*/ 1796 w 1796"/>
                    <a:gd name="T33" fmla="*/ 1307 h 1709"/>
                    <a:gd name="T34" fmla="*/ 1796 w 1796"/>
                    <a:gd name="T35" fmla="*/ 151 h 1709"/>
                    <a:gd name="T36" fmla="*/ 1645 w 1796"/>
                    <a:gd name="T37" fmla="*/ 0 h 1709"/>
                    <a:gd name="T38" fmla="*/ 1231 w 1796"/>
                    <a:gd name="T39" fmla="*/ 1585 h 1709"/>
                    <a:gd name="T40" fmla="*/ 1267 w 1796"/>
                    <a:gd name="T41" fmla="*/ 1622 h 1709"/>
                    <a:gd name="T42" fmla="*/ 1265 w 1796"/>
                    <a:gd name="T43" fmla="*/ 1635 h 1709"/>
                    <a:gd name="T44" fmla="*/ 1203 w 1796"/>
                    <a:gd name="T45" fmla="*/ 1653 h 1709"/>
                    <a:gd name="T46" fmla="*/ 593 w 1796"/>
                    <a:gd name="T47" fmla="*/ 1653 h 1709"/>
                    <a:gd name="T48" fmla="*/ 530 w 1796"/>
                    <a:gd name="T49" fmla="*/ 1635 h 1709"/>
                    <a:gd name="T50" fmla="*/ 528 w 1796"/>
                    <a:gd name="T51" fmla="*/ 1623 h 1709"/>
                    <a:gd name="T52" fmla="*/ 528 w 1796"/>
                    <a:gd name="T53" fmla="*/ 1623 h 1709"/>
                    <a:gd name="T54" fmla="*/ 565 w 1796"/>
                    <a:gd name="T55" fmla="*/ 1585 h 1709"/>
                    <a:gd name="T56" fmla="*/ 672 w 1796"/>
                    <a:gd name="T57" fmla="*/ 1458 h 1709"/>
                    <a:gd name="T58" fmla="*/ 1124 w 1796"/>
                    <a:gd name="T59" fmla="*/ 1458 h 1709"/>
                    <a:gd name="T60" fmla="*/ 1231 w 1796"/>
                    <a:gd name="T61" fmla="*/ 1585 h 1709"/>
                    <a:gd name="T62" fmla="*/ 1684 w 1796"/>
                    <a:gd name="T63" fmla="*/ 1307 h 1709"/>
                    <a:gd name="T64" fmla="*/ 1645 w 1796"/>
                    <a:gd name="T65" fmla="*/ 1346 h 1709"/>
                    <a:gd name="T66" fmla="*/ 151 w 1796"/>
                    <a:gd name="T67" fmla="*/ 1346 h 1709"/>
                    <a:gd name="T68" fmla="*/ 112 w 1796"/>
                    <a:gd name="T69" fmla="*/ 1307 h 1709"/>
                    <a:gd name="T70" fmla="*/ 112 w 1796"/>
                    <a:gd name="T71" fmla="*/ 151 h 1709"/>
                    <a:gd name="T72" fmla="*/ 151 w 1796"/>
                    <a:gd name="T73" fmla="*/ 112 h 1709"/>
                    <a:gd name="T74" fmla="*/ 1645 w 1796"/>
                    <a:gd name="T75" fmla="*/ 112 h 1709"/>
                    <a:gd name="T76" fmla="*/ 1684 w 1796"/>
                    <a:gd name="T77" fmla="*/ 151 h 1709"/>
                    <a:gd name="T78" fmla="*/ 1684 w 1796"/>
                    <a:gd name="T79" fmla="*/ 1307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96" h="1709">
                      <a:moveTo>
                        <a:pt x="1645" y="0"/>
                      </a:moveTo>
                      <a:cubicBezTo>
                        <a:pt x="151" y="0"/>
                        <a:pt x="151" y="0"/>
                        <a:pt x="151" y="0"/>
                      </a:cubicBezTo>
                      <a:cubicBezTo>
                        <a:pt x="68" y="0"/>
                        <a:pt x="0" y="67"/>
                        <a:pt x="0" y="151"/>
                      </a:cubicBezTo>
                      <a:cubicBezTo>
                        <a:pt x="0" y="1307"/>
                        <a:pt x="0" y="1307"/>
                        <a:pt x="0" y="1307"/>
                      </a:cubicBezTo>
                      <a:cubicBezTo>
                        <a:pt x="0" y="1390"/>
                        <a:pt x="68" y="1458"/>
                        <a:pt x="151" y="1458"/>
                      </a:cubicBezTo>
                      <a:cubicBezTo>
                        <a:pt x="606" y="1458"/>
                        <a:pt x="606" y="1458"/>
                        <a:pt x="606" y="1458"/>
                      </a:cubicBezTo>
                      <a:cubicBezTo>
                        <a:pt x="582" y="1488"/>
                        <a:pt x="544" y="1527"/>
                        <a:pt x="526" y="1545"/>
                      </a:cubicBezTo>
                      <a:cubicBezTo>
                        <a:pt x="506" y="1564"/>
                        <a:pt x="491" y="1579"/>
                        <a:pt x="483" y="1590"/>
                      </a:cubicBezTo>
                      <a:cubicBezTo>
                        <a:pt x="472" y="1605"/>
                        <a:pt x="467" y="1634"/>
                        <a:pt x="479" y="1659"/>
                      </a:cubicBezTo>
                      <a:cubicBezTo>
                        <a:pt x="491" y="1682"/>
                        <a:pt x="520" y="1709"/>
                        <a:pt x="593" y="1709"/>
                      </a:cubicBezTo>
                      <a:cubicBezTo>
                        <a:pt x="1203" y="1709"/>
                        <a:pt x="1203" y="1709"/>
                        <a:pt x="1203" y="1709"/>
                      </a:cubicBezTo>
                      <a:cubicBezTo>
                        <a:pt x="1276" y="1709"/>
                        <a:pt x="1305" y="1682"/>
                        <a:pt x="1316" y="1659"/>
                      </a:cubicBezTo>
                      <a:cubicBezTo>
                        <a:pt x="1329" y="1634"/>
                        <a:pt x="1324" y="1605"/>
                        <a:pt x="1312" y="1590"/>
                      </a:cubicBezTo>
                      <a:cubicBezTo>
                        <a:pt x="1304" y="1579"/>
                        <a:pt x="1289" y="1564"/>
                        <a:pt x="1270" y="1545"/>
                      </a:cubicBezTo>
                      <a:cubicBezTo>
                        <a:pt x="1252" y="1527"/>
                        <a:pt x="1213" y="1488"/>
                        <a:pt x="1190" y="1458"/>
                      </a:cubicBezTo>
                      <a:cubicBezTo>
                        <a:pt x="1645" y="1458"/>
                        <a:pt x="1645" y="1458"/>
                        <a:pt x="1645" y="1458"/>
                      </a:cubicBezTo>
                      <a:cubicBezTo>
                        <a:pt x="1728" y="1458"/>
                        <a:pt x="1796" y="1390"/>
                        <a:pt x="1796" y="1307"/>
                      </a:cubicBezTo>
                      <a:cubicBezTo>
                        <a:pt x="1796" y="151"/>
                        <a:pt x="1796" y="151"/>
                        <a:pt x="1796" y="151"/>
                      </a:cubicBezTo>
                      <a:cubicBezTo>
                        <a:pt x="1796" y="67"/>
                        <a:pt x="1728" y="0"/>
                        <a:pt x="1645" y="0"/>
                      </a:cubicBezTo>
                      <a:close/>
                      <a:moveTo>
                        <a:pt x="1231" y="1585"/>
                      </a:moveTo>
                      <a:cubicBezTo>
                        <a:pt x="1247" y="1601"/>
                        <a:pt x="1262" y="1616"/>
                        <a:pt x="1267" y="1622"/>
                      </a:cubicBezTo>
                      <a:cubicBezTo>
                        <a:pt x="1267" y="1622"/>
                        <a:pt x="1269" y="1629"/>
                        <a:pt x="1265" y="1635"/>
                      </a:cubicBezTo>
                      <a:cubicBezTo>
                        <a:pt x="1258" y="1646"/>
                        <a:pt x="1235" y="1653"/>
                        <a:pt x="1203" y="1653"/>
                      </a:cubicBezTo>
                      <a:cubicBezTo>
                        <a:pt x="593" y="1653"/>
                        <a:pt x="593" y="1653"/>
                        <a:pt x="593" y="1653"/>
                      </a:cubicBezTo>
                      <a:cubicBezTo>
                        <a:pt x="561" y="1653"/>
                        <a:pt x="538" y="1646"/>
                        <a:pt x="530" y="1635"/>
                      </a:cubicBezTo>
                      <a:cubicBezTo>
                        <a:pt x="527" y="1629"/>
                        <a:pt x="528" y="1623"/>
                        <a:pt x="528" y="1623"/>
                      </a:cubicBezTo>
                      <a:cubicBezTo>
                        <a:pt x="528" y="1623"/>
                        <a:pt x="528" y="1623"/>
                        <a:pt x="528" y="1623"/>
                      </a:cubicBezTo>
                      <a:cubicBezTo>
                        <a:pt x="534" y="1616"/>
                        <a:pt x="549" y="1601"/>
                        <a:pt x="565" y="1585"/>
                      </a:cubicBezTo>
                      <a:cubicBezTo>
                        <a:pt x="614" y="1536"/>
                        <a:pt x="654" y="1494"/>
                        <a:pt x="672" y="1458"/>
                      </a:cubicBezTo>
                      <a:cubicBezTo>
                        <a:pt x="1124" y="1458"/>
                        <a:pt x="1124" y="1458"/>
                        <a:pt x="1124" y="1458"/>
                      </a:cubicBezTo>
                      <a:cubicBezTo>
                        <a:pt x="1142" y="1494"/>
                        <a:pt x="1182" y="1536"/>
                        <a:pt x="1231" y="1585"/>
                      </a:cubicBezTo>
                      <a:close/>
                      <a:moveTo>
                        <a:pt x="1684" y="1307"/>
                      </a:moveTo>
                      <a:cubicBezTo>
                        <a:pt x="1684" y="1328"/>
                        <a:pt x="1666" y="1346"/>
                        <a:pt x="1645" y="1346"/>
                      </a:cubicBezTo>
                      <a:cubicBezTo>
                        <a:pt x="151" y="1346"/>
                        <a:pt x="151" y="1346"/>
                        <a:pt x="151" y="1346"/>
                      </a:cubicBezTo>
                      <a:cubicBezTo>
                        <a:pt x="129" y="1346"/>
                        <a:pt x="112" y="1328"/>
                        <a:pt x="112" y="1307"/>
                      </a:cubicBezTo>
                      <a:cubicBezTo>
                        <a:pt x="112" y="151"/>
                        <a:pt x="112" y="151"/>
                        <a:pt x="112" y="151"/>
                      </a:cubicBezTo>
                      <a:cubicBezTo>
                        <a:pt x="112" y="129"/>
                        <a:pt x="129" y="112"/>
                        <a:pt x="151" y="112"/>
                      </a:cubicBezTo>
                      <a:cubicBezTo>
                        <a:pt x="1645" y="112"/>
                        <a:pt x="1645" y="112"/>
                        <a:pt x="1645" y="112"/>
                      </a:cubicBezTo>
                      <a:cubicBezTo>
                        <a:pt x="1666" y="112"/>
                        <a:pt x="1684" y="129"/>
                        <a:pt x="1684" y="151"/>
                      </a:cubicBezTo>
                      <a:lnTo>
                        <a:pt x="1684" y="13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6" name="Freeform 6"/>
                <p:cNvSpPr>
                  <a:spLocks noEditPoints="1"/>
                </p:cNvSpPr>
                <p:nvPr/>
              </p:nvSpPr>
              <p:spPr bwMode="auto">
                <a:xfrm>
                  <a:off x="842963" y="846138"/>
                  <a:ext cx="5064125" cy="3376613"/>
                </a:xfrm>
                <a:custGeom>
                  <a:avLst/>
                  <a:gdLst>
                    <a:gd name="T0" fmla="*/ 1252 w 1348"/>
                    <a:gd name="T1" fmla="*/ 0 h 899"/>
                    <a:gd name="T2" fmla="*/ 96 w 1348"/>
                    <a:gd name="T3" fmla="*/ 0 h 899"/>
                    <a:gd name="T4" fmla="*/ 0 w 1348"/>
                    <a:gd name="T5" fmla="*/ 95 h 899"/>
                    <a:gd name="T6" fmla="*/ 0 w 1348"/>
                    <a:gd name="T7" fmla="*/ 803 h 899"/>
                    <a:gd name="T8" fmla="*/ 96 w 1348"/>
                    <a:gd name="T9" fmla="*/ 899 h 899"/>
                    <a:gd name="T10" fmla="*/ 1252 w 1348"/>
                    <a:gd name="T11" fmla="*/ 899 h 899"/>
                    <a:gd name="T12" fmla="*/ 1348 w 1348"/>
                    <a:gd name="T13" fmla="*/ 803 h 899"/>
                    <a:gd name="T14" fmla="*/ 1348 w 1348"/>
                    <a:gd name="T15" fmla="*/ 95 h 899"/>
                    <a:gd name="T16" fmla="*/ 1252 w 1348"/>
                    <a:gd name="T17" fmla="*/ 0 h 899"/>
                    <a:gd name="T18" fmla="*/ 1291 w 1348"/>
                    <a:gd name="T19" fmla="*/ 803 h 899"/>
                    <a:gd name="T20" fmla="*/ 1252 w 1348"/>
                    <a:gd name="T21" fmla="*/ 843 h 899"/>
                    <a:gd name="T22" fmla="*/ 96 w 1348"/>
                    <a:gd name="T23" fmla="*/ 843 h 899"/>
                    <a:gd name="T24" fmla="*/ 56 w 1348"/>
                    <a:gd name="T25" fmla="*/ 803 h 899"/>
                    <a:gd name="T26" fmla="*/ 56 w 1348"/>
                    <a:gd name="T27" fmla="*/ 95 h 899"/>
                    <a:gd name="T28" fmla="*/ 96 w 1348"/>
                    <a:gd name="T29" fmla="*/ 56 h 899"/>
                    <a:gd name="T30" fmla="*/ 1252 w 1348"/>
                    <a:gd name="T31" fmla="*/ 56 h 899"/>
                    <a:gd name="T32" fmla="*/ 1291 w 1348"/>
                    <a:gd name="T33" fmla="*/ 95 h 899"/>
                    <a:gd name="T34" fmla="*/ 1291 w 1348"/>
                    <a:gd name="T35" fmla="*/ 803 h 8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48" h="899">
                      <a:moveTo>
                        <a:pt x="1252" y="0"/>
                      </a:move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43" y="0"/>
                        <a:pt x="0" y="43"/>
                        <a:pt x="0" y="95"/>
                      </a:cubicBezTo>
                      <a:cubicBezTo>
                        <a:pt x="0" y="803"/>
                        <a:pt x="0" y="803"/>
                        <a:pt x="0" y="803"/>
                      </a:cubicBezTo>
                      <a:cubicBezTo>
                        <a:pt x="0" y="856"/>
                        <a:pt x="43" y="899"/>
                        <a:pt x="96" y="899"/>
                      </a:cubicBezTo>
                      <a:cubicBezTo>
                        <a:pt x="1252" y="899"/>
                        <a:pt x="1252" y="899"/>
                        <a:pt x="1252" y="899"/>
                      </a:cubicBezTo>
                      <a:cubicBezTo>
                        <a:pt x="1305" y="899"/>
                        <a:pt x="1348" y="856"/>
                        <a:pt x="1348" y="803"/>
                      </a:cubicBezTo>
                      <a:cubicBezTo>
                        <a:pt x="1348" y="95"/>
                        <a:pt x="1348" y="95"/>
                        <a:pt x="1348" y="95"/>
                      </a:cubicBezTo>
                      <a:cubicBezTo>
                        <a:pt x="1348" y="43"/>
                        <a:pt x="1305" y="0"/>
                        <a:pt x="1252" y="0"/>
                      </a:cubicBezTo>
                      <a:close/>
                      <a:moveTo>
                        <a:pt x="1291" y="803"/>
                      </a:moveTo>
                      <a:cubicBezTo>
                        <a:pt x="1291" y="825"/>
                        <a:pt x="1274" y="843"/>
                        <a:pt x="1252" y="843"/>
                      </a:cubicBezTo>
                      <a:cubicBezTo>
                        <a:pt x="96" y="843"/>
                        <a:pt x="96" y="843"/>
                        <a:pt x="96" y="843"/>
                      </a:cubicBezTo>
                      <a:cubicBezTo>
                        <a:pt x="74" y="843"/>
                        <a:pt x="56" y="825"/>
                        <a:pt x="56" y="803"/>
                      </a:cubicBezTo>
                      <a:cubicBezTo>
                        <a:pt x="56" y="95"/>
                        <a:pt x="56" y="95"/>
                        <a:pt x="56" y="95"/>
                      </a:cubicBezTo>
                      <a:cubicBezTo>
                        <a:pt x="56" y="74"/>
                        <a:pt x="74" y="56"/>
                        <a:pt x="96" y="56"/>
                      </a:cubicBezTo>
                      <a:cubicBezTo>
                        <a:pt x="1252" y="56"/>
                        <a:pt x="1252" y="56"/>
                        <a:pt x="1252" y="56"/>
                      </a:cubicBezTo>
                      <a:cubicBezTo>
                        <a:pt x="1274" y="56"/>
                        <a:pt x="1291" y="74"/>
                        <a:pt x="1291" y="95"/>
                      </a:cubicBezTo>
                      <a:lnTo>
                        <a:pt x="1291" y="8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7" name="Freeform 7"/>
                <p:cNvSpPr>
                  <a:spLocks noEditPoints="1"/>
                </p:cNvSpPr>
                <p:nvPr/>
              </p:nvSpPr>
              <p:spPr bwMode="auto">
                <a:xfrm>
                  <a:off x="3059113" y="4321176"/>
                  <a:ext cx="631825" cy="630238"/>
                </a:xfrm>
                <a:custGeom>
                  <a:avLst/>
                  <a:gdLst>
                    <a:gd name="T0" fmla="*/ 84 w 168"/>
                    <a:gd name="T1" fmla="*/ 0 h 168"/>
                    <a:gd name="T2" fmla="*/ 0 w 168"/>
                    <a:gd name="T3" fmla="*/ 84 h 168"/>
                    <a:gd name="T4" fmla="*/ 84 w 168"/>
                    <a:gd name="T5" fmla="*/ 168 h 168"/>
                    <a:gd name="T6" fmla="*/ 168 w 168"/>
                    <a:gd name="T7" fmla="*/ 84 h 168"/>
                    <a:gd name="T8" fmla="*/ 84 w 168"/>
                    <a:gd name="T9" fmla="*/ 0 h 168"/>
                    <a:gd name="T10" fmla="*/ 84 w 168"/>
                    <a:gd name="T11" fmla="*/ 112 h 168"/>
                    <a:gd name="T12" fmla="*/ 56 w 168"/>
                    <a:gd name="T13" fmla="*/ 84 h 168"/>
                    <a:gd name="T14" fmla="*/ 84 w 168"/>
                    <a:gd name="T15" fmla="*/ 56 h 168"/>
                    <a:gd name="T16" fmla="*/ 112 w 168"/>
                    <a:gd name="T17" fmla="*/ 84 h 168"/>
                    <a:gd name="T18" fmla="*/ 84 w 168"/>
                    <a:gd name="T19" fmla="*/ 11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68">
                      <a:moveTo>
                        <a:pt x="84" y="0"/>
                      </a:moveTo>
                      <a:cubicBezTo>
                        <a:pt x="38" y="0"/>
                        <a:pt x="0" y="38"/>
                        <a:pt x="0" y="84"/>
                      </a:cubicBezTo>
                      <a:cubicBezTo>
                        <a:pt x="0" y="131"/>
                        <a:pt x="38" y="168"/>
                        <a:pt x="84" y="168"/>
                      </a:cubicBezTo>
                      <a:cubicBezTo>
                        <a:pt x="130" y="168"/>
                        <a:pt x="168" y="131"/>
                        <a:pt x="168" y="84"/>
                      </a:cubicBezTo>
                      <a:cubicBezTo>
                        <a:pt x="168" y="38"/>
                        <a:pt x="130" y="0"/>
                        <a:pt x="84" y="0"/>
                      </a:cubicBezTo>
                      <a:close/>
                      <a:moveTo>
                        <a:pt x="84" y="112"/>
                      </a:moveTo>
                      <a:cubicBezTo>
                        <a:pt x="68" y="112"/>
                        <a:pt x="56" y="100"/>
                        <a:pt x="56" y="84"/>
                      </a:cubicBezTo>
                      <a:cubicBezTo>
                        <a:pt x="56" y="69"/>
                        <a:pt x="68" y="56"/>
                        <a:pt x="84" y="56"/>
                      </a:cubicBezTo>
                      <a:cubicBezTo>
                        <a:pt x="99" y="56"/>
                        <a:pt x="112" y="69"/>
                        <a:pt x="112" y="84"/>
                      </a:cubicBezTo>
                      <a:cubicBezTo>
                        <a:pt x="112" y="100"/>
                        <a:pt x="99" y="112"/>
                        <a:pt x="84" y="1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8" name="Freeform 8"/>
                <p:cNvSpPr/>
                <p:nvPr/>
              </p:nvSpPr>
              <p:spPr bwMode="auto">
                <a:xfrm>
                  <a:off x="2528888" y="2533651"/>
                  <a:ext cx="628650" cy="1262063"/>
                </a:xfrm>
                <a:custGeom>
                  <a:avLst/>
                  <a:gdLst>
                    <a:gd name="T0" fmla="*/ 125 w 167"/>
                    <a:gd name="T1" fmla="*/ 0 h 336"/>
                    <a:gd name="T2" fmla="*/ 42 w 167"/>
                    <a:gd name="T3" fmla="*/ 0 h 336"/>
                    <a:gd name="T4" fmla="*/ 0 w 167"/>
                    <a:gd name="T5" fmla="*/ 42 h 336"/>
                    <a:gd name="T6" fmla="*/ 0 w 167"/>
                    <a:gd name="T7" fmla="*/ 294 h 336"/>
                    <a:gd name="T8" fmla="*/ 42 w 167"/>
                    <a:gd name="T9" fmla="*/ 336 h 336"/>
                    <a:gd name="T10" fmla="*/ 125 w 167"/>
                    <a:gd name="T11" fmla="*/ 336 h 336"/>
                    <a:gd name="T12" fmla="*/ 167 w 167"/>
                    <a:gd name="T13" fmla="*/ 294 h 336"/>
                    <a:gd name="T14" fmla="*/ 167 w 167"/>
                    <a:gd name="T15" fmla="*/ 42 h 336"/>
                    <a:gd name="T16" fmla="*/ 125 w 167"/>
                    <a:gd name="T17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7" h="336">
                      <a:moveTo>
                        <a:pt x="125" y="0"/>
                      </a:move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8"/>
                        <a:pt x="0" y="42"/>
                      </a:cubicBezTo>
                      <a:cubicBezTo>
                        <a:pt x="0" y="294"/>
                        <a:pt x="0" y="294"/>
                        <a:pt x="0" y="294"/>
                      </a:cubicBezTo>
                      <a:cubicBezTo>
                        <a:pt x="0" y="317"/>
                        <a:pt x="19" y="336"/>
                        <a:pt x="42" y="336"/>
                      </a:cubicBezTo>
                      <a:cubicBezTo>
                        <a:pt x="125" y="336"/>
                        <a:pt x="125" y="336"/>
                        <a:pt x="125" y="336"/>
                      </a:cubicBezTo>
                      <a:cubicBezTo>
                        <a:pt x="148" y="336"/>
                        <a:pt x="167" y="317"/>
                        <a:pt x="167" y="294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cubicBezTo>
                        <a:pt x="167" y="18"/>
                        <a:pt x="148" y="0"/>
                        <a:pt x="1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79" name="Freeform 9"/>
                <p:cNvSpPr/>
                <p:nvPr/>
              </p:nvSpPr>
              <p:spPr bwMode="auto">
                <a:xfrm>
                  <a:off x="4632326" y="1266826"/>
                  <a:ext cx="635000" cy="2528888"/>
                </a:xfrm>
                <a:custGeom>
                  <a:avLst/>
                  <a:gdLst>
                    <a:gd name="T0" fmla="*/ 126 w 169"/>
                    <a:gd name="T1" fmla="*/ 0 h 673"/>
                    <a:gd name="T2" fmla="*/ 42 w 169"/>
                    <a:gd name="T3" fmla="*/ 0 h 673"/>
                    <a:gd name="T4" fmla="*/ 0 w 169"/>
                    <a:gd name="T5" fmla="*/ 41 h 673"/>
                    <a:gd name="T6" fmla="*/ 0 w 169"/>
                    <a:gd name="T7" fmla="*/ 632 h 673"/>
                    <a:gd name="T8" fmla="*/ 42 w 169"/>
                    <a:gd name="T9" fmla="*/ 673 h 673"/>
                    <a:gd name="T10" fmla="*/ 126 w 169"/>
                    <a:gd name="T11" fmla="*/ 673 h 673"/>
                    <a:gd name="T12" fmla="*/ 169 w 169"/>
                    <a:gd name="T13" fmla="*/ 632 h 673"/>
                    <a:gd name="T14" fmla="*/ 169 w 169"/>
                    <a:gd name="T15" fmla="*/ 41 h 673"/>
                    <a:gd name="T16" fmla="*/ 126 w 169"/>
                    <a:gd name="T17" fmla="*/ 0 h 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9" h="673">
                      <a:moveTo>
                        <a:pt x="126" y="0"/>
                      </a:move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1"/>
                      </a:cubicBezTo>
                      <a:cubicBezTo>
                        <a:pt x="0" y="632"/>
                        <a:pt x="0" y="632"/>
                        <a:pt x="0" y="632"/>
                      </a:cubicBezTo>
                      <a:cubicBezTo>
                        <a:pt x="0" y="655"/>
                        <a:pt x="19" y="673"/>
                        <a:pt x="42" y="673"/>
                      </a:cubicBezTo>
                      <a:cubicBezTo>
                        <a:pt x="126" y="673"/>
                        <a:pt x="126" y="673"/>
                        <a:pt x="126" y="673"/>
                      </a:cubicBezTo>
                      <a:cubicBezTo>
                        <a:pt x="150" y="673"/>
                        <a:pt x="169" y="655"/>
                        <a:pt x="169" y="632"/>
                      </a:cubicBezTo>
                      <a:cubicBezTo>
                        <a:pt x="169" y="41"/>
                        <a:pt x="169" y="41"/>
                        <a:pt x="169" y="41"/>
                      </a:cubicBezTo>
                      <a:cubicBezTo>
                        <a:pt x="169" y="19"/>
                        <a:pt x="150" y="0"/>
                        <a:pt x="1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0" name="Freeform 10"/>
                <p:cNvSpPr/>
                <p:nvPr/>
              </p:nvSpPr>
              <p:spPr bwMode="auto">
                <a:xfrm>
                  <a:off x="3584576" y="2112963"/>
                  <a:ext cx="627063" cy="1682750"/>
                </a:xfrm>
                <a:custGeom>
                  <a:avLst/>
                  <a:gdLst>
                    <a:gd name="T0" fmla="*/ 125 w 167"/>
                    <a:gd name="T1" fmla="*/ 0 h 448"/>
                    <a:gd name="T2" fmla="*/ 41 w 167"/>
                    <a:gd name="T3" fmla="*/ 0 h 448"/>
                    <a:gd name="T4" fmla="*/ 0 w 167"/>
                    <a:gd name="T5" fmla="*/ 40 h 448"/>
                    <a:gd name="T6" fmla="*/ 0 w 167"/>
                    <a:gd name="T7" fmla="*/ 407 h 448"/>
                    <a:gd name="T8" fmla="*/ 41 w 167"/>
                    <a:gd name="T9" fmla="*/ 448 h 448"/>
                    <a:gd name="T10" fmla="*/ 125 w 167"/>
                    <a:gd name="T11" fmla="*/ 448 h 448"/>
                    <a:gd name="T12" fmla="*/ 167 w 167"/>
                    <a:gd name="T13" fmla="*/ 407 h 448"/>
                    <a:gd name="T14" fmla="*/ 167 w 167"/>
                    <a:gd name="T15" fmla="*/ 40 h 448"/>
                    <a:gd name="T16" fmla="*/ 125 w 167"/>
                    <a:gd name="T17" fmla="*/ 0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7" h="448">
                      <a:moveTo>
                        <a:pt x="125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30"/>
                        <a:pt x="18" y="448"/>
                        <a:pt x="41" y="448"/>
                      </a:cubicBezTo>
                      <a:cubicBezTo>
                        <a:pt x="125" y="448"/>
                        <a:pt x="125" y="448"/>
                        <a:pt x="125" y="448"/>
                      </a:cubicBezTo>
                      <a:cubicBezTo>
                        <a:pt x="148" y="448"/>
                        <a:pt x="167" y="430"/>
                        <a:pt x="167" y="407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cubicBezTo>
                        <a:pt x="167" y="18"/>
                        <a:pt x="148" y="0"/>
                        <a:pt x="1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  <p:sp>
              <p:nvSpPr>
                <p:cNvPr id="81" name="Freeform 11"/>
                <p:cNvSpPr/>
                <p:nvPr/>
              </p:nvSpPr>
              <p:spPr bwMode="auto">
                <a:xfrm>
                  <a:off x="1474788" y="1687513"/>
                  <a:ext cx="633413" cy="2108200"/>
                </a:xfrm>
                <a:custGeom>
                  <a:avLst/>
                  <a:gdLst>
                    <a:gd name="T0" fmla="*/ 127 w 169"/>
                    <a:gd name="T1" fmla="*/ 0 h 561"/>
                    <a:gd name="T2" fmla="*/ 43 w 169"/>
                    <a:gd name="T3" fmla="*/ 0 h 561"/>
                    <a:gd name="T4" fmla="*/ 0 w 169"/>
                    <a:gd name="T5" fmla="*/ 40 h 561"/>
                    <a:gd name="T6" fmla="*/ 0 w 169"/>
                    <a:gd name="T7" fmla="*/ 521 h 561"/>
                    <a:gd name="T8" fmla="*/ 43 w 169"/>
                    <a:gd name="T9" fmla="*/ 561 h 561"/>
                    <a:gd name="T10" fmla="*/ 127 w 169"/>
                    <a:gd name="T11" fmla="*/ 561 h 561"/>
                    <a:gd name="T12" fmla="*/ 169 w 169"/>
                    <a:gd name="T13" fmla="*/ 521 h 561"/>
                    <a:gd name="T14" fmla="*/ 169 w 169"/>
                    <a:gd name="T15" fmla="*/ 40 h 561"/>
                    <a:gd name="T16" fmla="*/ 127 w 169"/>
                    <a:gd name="T17" fmla="*/ 0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9" h="561">
                      <a:moveTo>
                        <a:pt x="127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8"/>
                        <a:pt x="0" y="40"/>
                      </a:cubicBezTo>
                      <a:cubicBezTo>
                        <a:pt x="0" y="521"/>
                        <a:pt x="0" y="521"/>
                        <a:pt x="0" y="521"/>
                      </a:cubicBezTo>
                      <a:cubicBezTo>
                        <a:pt x="0" y="543"/>
                        <a:pt x="19" y="561"/>
                        <a:pt x="43" y="561"/>
                      </a:cubicBezTo>
                      <a:cubicBezTo>
                        <a:pt x="127" y="561"/>
                        <a:pt x="127" y="561"/>
                        <a:pt x="127" y="561"/>
                      </a:cubicBezTo>
                      <a:cubicBezTo>
                        <a:pt x="150" y="561"/>
                        <a:pt x="169" y="543"/>
                        <a:pt x="169" y="521"/>
                      </a:cubicBezTo>
                      <a:cubicBezTo>
                        <a:pt x="169" y="40"/>
                        <a:pt x="169" y="40"/>
                        <a:pt x="169" y="40"/>
                      </a:cubicBezTo>
                      <a:cubicBezTo>
                        <a:pt x="169" y="18"/>
                        <a:pt x="150" y="0"/>
                        <a:pt x="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endParaRPr>
                </a:p>
              </p:txBody>
            </p:sp>
          </p:grpSp>
        </p:grpSp>
      </p:grpSp>
      <p:grpSp>
        <p:nvGrpSpPr>
          <p:cNvPr id="92" name="Group 87"/>
          <p:cNvGrpSpPr/>
          <p:nvPr/>
        </p:nvGrpSpPr>
        <p:grpSpPr>
          <a:xfrm>
            <a:off x="7205215" y="3024383"/>
            <a:ext cx="563990" cy="474483"/>
            <a:chOff x="5356342" y="3093565"/>
            <a:chExt cx="465138" cy="391319"/>
          </a:xfrm>
          <a:solidFill>
            <a:schemeClr val="bg1"/>
          </a:solidFill>
        </p:grpSpPr>
        <p:sp>
          <p:nvSpPr>
            <p:cNvPr id="93" name="AutoShape 120"/>
            <p:cNvSpPr/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4" name="AutoShape 121"/>
            <p:cNvSpPr/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AutoShape 122"/>
            <p:cNvSpPr/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0ECB9C16-63BA-461C-8BF2-38D88597B5BE}"/>
              </a:ext>
            </a:extLst>
          </p:cNvPr>
          <p:cNvSpPr/>
          <p:nvPr/>
        </p:nvSpPr>
        <p:spPr>
          <a:xfrm>
            <a:off x="863960" y="389569"/>
            <a:ext cx="2931099" cy="56069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Data downloading</a:t>
            </a:r>
          </a:p>
        </p:txBody>
      </p:sp>
      <p:sp>
        <p:nvSpPr>
          <p:cNvPr id="98" name="箭头: V 形 97">
            <a:extLst>
              <a:ext uri="{FF2B5EF4-FFF2-40B4-BE49-F238E27FC236}">
                <a16:creationId xmlns:a16="http://schemas.microsoft.com/office/drawing/2014/main" id="{D106F095-B2B8-403A-8E2A-CFF422EE506C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AA449AF-EA33-4890-9EF1-4423CD6A3D63}"/>
              </a:ext>
            </a:extLst>
          </p:cNvPr>
          <p:cNvSpPr txBox="1"/>
          <p:nvPr/>
        </p:nvSpPr>
        <p:spPr>
          <a:xfrm>
            <a:off x="171450" y="1139989"/>
            <a:ext cx="595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2.[NYC Open Data]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583650E-D850-4AEB-B725-D8CCA736C49C}"/>
              </a:ext>
            </a:extLst>
          </p:cNvPr>
          <p:cNvSpPr txBox="1"/>
          <p:nvPr/>
        </p:nvSpPr>
        <p:spPr>
          <a:xfrm>
            <a:off x="171450" y="1631739"/>
            <a:ext cx="11658974" cy="237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Download method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Python: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Recommended Batch Download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Grab the data in batches and save them as multiple CSV files (word downloads time out due to excessive data volume)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Use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Invoke-</a:t>
            </a:r>
            <a:r>
              <a:rPr lang="en-US" altLang="zh-CN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RestMethod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command to grab JSON data and convert to CSV.</a:t>
            </a:r>
          </a:p>
          <a:p>
            <a:pPr marL="171450" indent="-171450">
              <a:buFontTx/>
              <a:buChar char="-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Bash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Use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curl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altLang="zh-CN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jq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to process JSON data and save to CSV file.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2511AA-F297-4966-AEE1-C33DE2B2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88" y="3788077"/>
            <a:ext cx="6603709" cy="19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千图PPT彼岸天：ID 8661124库_任意多边形 7">
            <a:extLst>
              <a:ext uri="{FF2B5EF4-FFF2-40B4-BE49-F238E27FC236}">
                <a16:creationId xmlns:a16="http://schemas.microsoft.com/office/drawing/2014/main" id="{28649856-DE95-4A3A-9FA3-BB31927891DE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1228800" y="0"/>
            <a:ext cx="973186" cy="1512047"/>
          </a:xfrm>
          <a:custGeom>
            <a:avLst/>
            <a:gdLst>
              <a:gd name="connsiteX0" fmla="*/ 2265551 w 4572001"/>
              <a:gd name="connsiteY0" fmla="*/ 4679306 h 6203951"/>
              <a:gd name="connsiteX1" fmla="*/ 2201013 w 4572001"/>
              <a:gd name="connsiteY1" fmla="*/ 4721465 h 6203951"/>
              <a:gd name="connsiteX2" fmla="*/ 2158091 w 4572001"/>
              <a:gd name="connsiteY2" fmla="*/ 4797236 h 6203951"/>
              <a:gd name="connsiteX3" fmla="*/ 2237332 w 4572001"/>
              <a:gd name="connsiteY3" fmla="*/ 4757703 h 6203951"/>
              <a:gd name="connsiteX4" fmla="*/ 2276952 w 4572001"/>
              <a:gd name="connsiteY4" fmla="*/ 4681932 h 6203951"/>
              <a:gd name="connsiteX5" fmla="*/ 2265551 w 4572001"/>
              <a:gd name="connsiteY5" fmla="*/ 4679306 h 6203951"/>
              <a:gd name="connsiteX6" fmla="*/ 2302025 w 4572001"/>
              <a:gd name="connsiteY6" fmla="*/ 4676012 h 6203951"/>
              <a:gd name="connsiteX7" fmla="*/ 2290159 w 4572001"/>
              <a:gd name="connsiteY7" fmla="*/ 4678637 h 6203951"/>
              <a:gd name="connsiteX8" fmla="*/ 2329780 w 4572001"/>
              <a:gd name="connsiteY8" fmla="*/ 4754409 h 6203951"/>
              <a:gd name="connsiteX9" fmla="*/ 2405719 w 4572001"/>
              <a:gd name="connsiteY9" fmla="*/ 4793942 h 6203951"/>
              <a:gd name="connsiteX10" fmla="*/ 2366098 w 4572001"/>
              <a:gd name="connsiteY10" fmla="*/ 4718170 h 6203951"/>
              <a:gd name="connsiteX11" fmla="*/ 2302025 w 4572001"/>
              <a:gd name="connsiteY11" fmla="*/ 4676012 h 6203951"/>
              <a:gd name="connsiteX12" fmla="*/ 2169492 w 4572001"/>
              <a:gd name="connsiteY12" fmla="*/ 4547530 h 6203951"/>
              <a:gd name="connsiteX13" fmla="*/ 2158091 w 4572001"/>
              <a:gd name="connsiteY13" fmla="*/ 4550155 h 6203951"/>
              <a:gd name="connsiteX14" fmla="*/ 2197712 w 4572001"/>
              <a:gd name="connsiteY14" fmla="*/ 4625927 h 6203951"/>
              <a:gd name="connsiteX15" fmla="*/ 2273651 w 4572001"/>
              <a:gd name="connsiteY15" fmla="*/ 4668754 h 6203951"/>
              <a:gd name="connsiteX16" fmla="*/ 2234030 w 4572001"/>
              <a:gd name="connsiteY16" fmla="*/ 4589688 h 6203951"/>
              <a:gd name="connsiteX17" fmla="*/ 2169492 w 4572001"/>
              <a:gd name="connsiteY17" fmla="*/ 4547530 h 6203951"/>
              <a:gd name="connsiteX18" fmla="*/ 2393802 w 4572001"/>
              <a:gd name="connsiteY18" fmla="*/ 4544699 h 6203951"/>
              <a:gd name="connsiteX19" fmla="*/ 2326478 w 4572001"/>
              <a:gd name="connsiteY19" fmla="*/ 4586394 h 6203951"/>
              <a:gd name="connsiteX20" fmla="*/ 2286858 w 4572001"/>
              <a:gd name="connsiteY20" fmla="*/ 4662165 h 6203951"/>
              <a:gd name="connsiteX21" fmla="*/ 2362797 w 4572001"/>
              <a:gd name="connsiteY21" fmla="*/ 4622632 h 6203951"/>
              <a:gd name="connsiteX22" fmla="*/ 2405719 w 4572001"/>
              <a:gd name="connsiteY22" fmla="*/ 4546861 h 6203951"/>
              <a:gd name="connsiteX23" fmla="*/ 2393802 w 4572001"/>
              <a:gd name="connsiteY23" fmla="*/ 4544699 h 6203951"/>
              <a:gd name="connsiteX24" fmla="*/ 1933575 w 4572001"/>
              <a:gd name="connsiteY24" fmla="*/ 3970338 h 6203951"/>
              <a:gd name="connsiteX25" fmla="*/ 2283556 w 4572001"/>
              <a:gd name="connsiteY25" fmla="*/ 3970338 h 6203951"/>
              <a:gd name="connsiteX26" fmla="*/ 2636838 w 4572001"/>
              <a:gd name="connsiteY26" fmla="*/ 3970338 h 6203951"/>
              <a:gd name="connsiteX27" fmla="*/ 2541089 w 4572001"/>
              <a:gd name="connsiteY27" fmla="*/ 4088937 h 6203951"/>
              <a:gd name="connsiteX28" fmla="*/ 2319875 w 4572001"/>
              <a:gd name="connsiteY28" fmla="*/ 4088937 h 6203951"/>
              <a:gd name="connsiteX29" fmla="*/ 2319875 w 4572001"/>
              <a:gd name="connsiteY29" fmla="*/ 4467795 h 6203951"/>
              <a:gd name="connsiteX30" fmla="*/ 2494865 w 4572001"/>
              <a:gd name="connsiteY30" fmla="*/ 4467795 h 6203951"/>
              <a:gd name="connsiteX31" fmla="*/ 2494865 w 4572001"/>
              <a:gd name="connsiteY31" fmla="*/ 4550155 h 6203951"/>
              <a:gd name="connsiteX32" fmla="*/ 2593916 w 4572001"/>
              <a:gd name="connsiteY32" fmla="*/ 4668754 h 6203951"/>
              <a:gd name="connsiteX33" fmla="*/ 2494865 w 4572001"/>
              <a:gd name="connsiteY33" fmla="*/ 4787353 h 6203951"/>
              <a:gd name="connsiteX34" fmla="*/ 2494865 w 4572001"/>
              <a:gd name="connsiteY34" fmla="*/ 4873008 h 6203951"/>
              <a:gd name="connsiteX35" fmla="*/ 2319875 w 4572001"/>
              <a:gd name="connsiteY35" fmla="*/ 4873008 h 6203951"/>
              <a:gd name="connsiteX36" fmla="*/ 2319875 w 4572001"/>
              <a:gd name="connsiteY36" fmla="*/ 5008079 h 6203951"/>
              <a:gd name="connsiteX37" fmla="*/ 2471753 w 4572001"/>
              <a:gd name="connsiteY37" fmla="*/ 5008079 h 6203951"/>
              <a:gd name="connsiteX38" fmla="*/ 2471753 w 4572001"/>
              <a:gd name="connsiteY38" fmla="*/ 5258454 h 6203951"/>
              <a:gd name="connsiteX39" fmla="*/ 2471753 w 4572001"/>
              <a:gd name="connsiteY39" fmla="*/ 6203951 h 6203951"/>
              <a:gd name="connsiteX40" fmla="*/ 2432133 w 4572001"/>
              <a:gd name="connsiteY40" fmla="*/ 6203951 h 6203951"/>
              <a:gd name="connsiteX41" fmla="*/ 2432133 w 4572001"/>
              <a:gd name="connsiteY41" fmla="*/ 5258454 h 6203951"/>
              <a:gd name="connsiteX42" fmla="*/ 2405719 w 4572001"/>
              <a:gd name="connsiteY42" fmla="*/ 5258454 h 6203951"/>
              <a:gd name="connsiteX43" fmla="*/ 2405719 w 4572001"/>
              <a:gd name="connsiteY43" fmla="*/ 6203951 h 6203951"/>
              <a:gd name="connsiteX44" fmla="*/ 2366098 w 4572001"/>
              <a:gd name="connsiteY44" fmla="*/ 6203951 h 6203951"/>
              <a:gd name="connsiteX45" fmla="*/ 2366098 w 4572001"/>
              <a:gd name="connsiteY45" fmla="*/ 5258454 h 6203951"/>
              <a:gd name="connsiteX46" fmla="*/ 2336383 w 4572001"/>
              <a:gd name="connsiteY46" fmla="*/ 5258454 h 6203951"/>
              <a:gd name="connsiteX47" fmla="*/ 2336383 w 4572001"/>
              <a:gd name="connsiteY47" fmla="*/ 6203951 h 6203951"/>
              <a:gd name="connsiteX48" fmla="*/ 2296763 w 4572001"/>
              <a:gd name="connsiteY48" fmla="*/ 6203951 h 6203951"/>
              <a:gd name="connsiteX49" fmla="*/ 2296763 w 4572001"/>
              <a:gd name="connsiteY49" fmla="*/ 5258454 h 6203951"/>
              <a:gd name="connsiteX50" fmla="*/ 2270349 w 4572001"/>
              <a:gd name="connsiteY50" fmla="*/ 5258454 h 6203951"/>
              <a:gd name="connsiteX51" fmla="*/ 2270349 w 4572001"/>
              <a:gd name="connsiteY51" fmla="*/ 6203951 h 6203951"/>
              <a:gd name="connsiteX52" fmla="*/ 2230729 w 4572001"/>
              <a:gd name="connsiteY52" fmla="*/ 6203951 h 6203951"/>
              <a:gd name="connsiteX53" fmla="*/ 2230729 w 4572001"/>
              <a:gd name="connsiteY53" fmla="*/ 5258454 h 6203951"/>
              <a:gd name="connsiteX54" fmla="*/ 2204315 w 4572001"/>
              <a:gd name="connsiteY54" fmla="*/ 5258454 h 6203951"/>
              <a:gd name="connsiteX55" fmla="*/ 2204315 w 4572001"/>
              <a:gd name="connsiteY55" fmla="*/ 6203951 h 6203951"/>
              <a:gd name="connsiteX56" fmla="*/ 2164695 w 4572001"/>
              <a:gd name="connsiteY56" fmla="*/ 6203951 h 6203951"/>
              <a:gd name="connsiteX57" fmla="*/ 2164695 w 4572001"/>
              <a:gd name="connsiteY57" fmla="*/ 5258454 h 6203951"/>
              <a:gd name="connsiteX58" fmla="*/ 2138281 w 4572001"/>
              <a:gd name="connsiteY58" fmla="*/ 5258454 h 6203951"/>
              <a:gd name="connsiteX59" fmla="*/ 2138281 w 4572001"/>
              <a:gd name="connsiteY59" fmla="*/ 6203951 h 6203951"/>
              <a:gd name="connsiteX60" fmla="*/ 2098660 w 4572001"/>
              <a:gd name="connsiteY60" fmla="*/ 6203951 h 6203951"/>
              <a:gd name="connsiteX61" fmla="*/ 2098660 w 4572001"/>
              <a:gd name="connsiteY61" fmla="*/ 5258454 h 6203951"/>
              <a:gd name="connsiteX62" fmla="*/ 2098660 w 4572001"/>
              <a:gd name="connsiteY62" fmla="*/ 5008079 h 6203951"/>
              <a:gd name="connsiteX63" fmla="*/ 2253841 w 4572001"/>
              <a:gd name="connsiteY63" fmla="*/ 5008079 h 6203951"/>
              <a:gd name="connsiteX64" fmla="*/ 2253841 w 4572001"/>
              <a:gd name="connsiteY64" fmla="*/ 4873008 h 6203951"/>
              <a:gd name="connsiteX65" fmla="*/ 2085454 w 4572001"/>
              <a:gd name="connsiteY65" fmla="*/ 4873008 h 6203951"/>
              <a:gd name="connsiteX66" fmla="*/ 2085454 w 4572001"/>
              <a:gd name="connsiteY66" fmla="*/ 4790647 h 6203951"/>
              <a:gd name="connsiteX67" fmla="*/ 1976497 w 4572001"/>
              <a:gd name="connsiteY67" fmla="*/ 4668754 h 6203951"/>
              <a:gd name="connsiteX68" fmla="*/ 2085454 w 4572001"/>
              <a:gd name="connsiteY68" fmla="*/ 4550155 h 6203951"/>
              <a:gd name="connsiteX69" fmla="*/ 2085454 w 4572001"/>
              <a:gd name="connsiteY69" fmla="*/ 4467795 h 6203951"/>
              <a:gd name="connsiteX70" fmla="*/ 2253841 w 4572001"/>
              <a:gd name="connsiteY70" fmla="*/ 4467795 h 6203951"/>
              <a:gd name="connsiteX71" fmla="*/ 2253841 w 4572001"/>
              <a:gd name="connsiteY71" fmla="*/ 4088937 h 6203951"/>
              <a:gd name="connsiteX72" fmla="*/ 2016118 w 4572001"/>
              <a:gd name="connsiteY72" fmla="*/ 4088937 h 6203951"/>
              <a:gd name="connsiteX73" fmla="*/ 1933575 w 4572001"/>
              <a:gd name="connsiteY73" fmla="*/ 3970338 h 6203951"/>
              <a:gd name="connsiteX74" fmla="*/ 3627438 w 4572001"/>
              <a:gd name="connsiteY74" fmla="*/ 1439863 h 6203951"/>
              <a:gd name="connsiteX75" fmla="*/ 4572001 w 4572001"/>
              <a:gd name="connsiteY75" fmla="*/ 2553495 h 6203951"/>
              <a:gd name="connsiteX76" fmla="*/ 3627438 w 4572001"/>
              <a:gd name="connsiteY76" fmla="*/ 3667126 h 6203951"/>
              <a:gd name="connsiteX77" fmla="*/ 4245037 w 4572001"/>
              <a:gd name="connsiteY77" fmla="*/ 2553495 h 6203951"/>
              <a:gd name="connsiteX78" fmla="*/ 3627438 w 4572001"/>
              <a:gd name="connsiteY78" fmla="*/ 1439863 h 6203951"/>
              <a:gd name="connsiteX79" fmla="*/ 944563 w 4572001"/>
              <a:gd name="connsiteY79" fmla="*/ 1439863 h 6203951"/>
              <a:gd name="connsiteX80" fmla="*/ 326964 w 4572001"/>
              <a:gd name="connsiteY80" fmla="*/ 2553495 h 6203951"/>
              <a:gd name="connsiteX81" fmla="*/ 944563 w 4572001"/>
              <a:gd name="connsiteY81" fmla="*/ 3667126 h 6203951"/>
              <a:gd name="connsiteX82" fmla="*/ 0 w 4572001"/>
              <a:gd name="connsiteY82" fmla="*/ 2553495 h 6203951"/>
              <a:gd name="connsiteX83" fmla="*/ 944563 w 4572001"/>
              <a:gd name="connsiteY83" fmla="*/ 1439863 h 6203951"/>
              <a:gd name="connsiteX84" fmla="*/ 2970213 w 4572001"/>
              <a:gd name="connsiteY84" fmla="*/ 1298575 h 6203951"/>
              <a:gd name="connsiteX85" fmla="*/ 3214447 w 4572001"/>
              <a:gd name="connsiteY85" fmla="*/ 1347984 h 6203951"/>
              <a:gd name="connsiteX86" fmla="*/ 4056063 w 4572001"/>
              <a:gd name="connsiteY86" fmla="*/ 2553553 h 6203951"/>
              <a:gd name="connsiteX87" fmla="*/ 3214447 w 4572001"/>
              <a:gd name="connsiteY87" fmla="*/ 3755829 h 6203951"/>
              <a:gd name="connsiteX88" fmla="*/ 2970213 w 4572001"/>
              <a:gd name="connsiteY88" fmla="*/ 3805238 h 6203951"/>
              <a:gd name="connsiteX89" fmla="*/ 3501587 w 4572001"/>
              <a:gd name="connsiteY89" fmla="*/ 2553553 h 6203951"/>
              <a:gd name="connsiteX90" fmla="*/ 2970213 w 4572001"/>
              <a:gd name="connsiteY90" fmla="*/ 1298575 h 6203951"/>
              <a:gd name="connsiteX91" fmla="*/ 1597025 w 4572001"/>
              <a:gd name="connsiteY91" fmla="*/ 1298575 h 6203951"/>
              <a:gd name="connsiteX92" fmla="*/ 1068891 w 4572001"/>
              <a:gd name="connsiteY92" fmla="*/ 2553553 h 6203951"/>
              <a:gd name="connsiteX93" fmla="*/ 1597025 w 4572001"/>
              <a:gd name="connsiteY93" fmla="*/ 3805238 h 6203951"/>
              <a:gd name="connsiteX94" fmla="*/ 1356064 w 4572001"/>
              <a:gd name="connsiteY94" fmla="*/ 3755829 h 6203951"/>
              <a:gd name="connsiteX95" fmla="*/ 514350 w 4572001"/>
              <a:gd name="connsiteY95" fmla="*/ 2553553 h 6203951"/>
              <a:gd name="connsiteX96" fmla="*/ 1356064 w 4572001"/>
              <a:gd name="connsiteY96" fmla="*/ 1347984 h 6203951"/>
              <a:gd name="connsiteX97" fmla="*/ 1597025 w 4572001"/>
              <a:gd name="connsiteY97" fmla="*/ 1298575 h 6203951"/>
              <a:gd name="connsiteX98" fmla="*/ 2587625 w 4572001"/>
              <a:gd name="connsiteY98" fmla="*/ 1271588 h 6203951"/>
              <a:gd name="connsiteX99" fmla="*/ 2706623 w 4572001"/>
              <a:gd name="connsiteY99" fmla="*/ 1281475 h 6203951"/>
              <a:gd name="connsiteX100" fmla="*/ 3311525 w 4572001"/>
              <a:gd name="connsiteY100" fmla="*/ 2553555 h 6203951"/>
              <a:gd name="connsiteX101" fmla="*/ 2706623 w 4572001"/>
              <a:gd name="connsiteY101" fmla="*/ 3822339 h 6203951"/>
              <a:gd name="connsiteX102" fmla="*/ 2587625 w 4572001"/>
              <a:gd name="connsiteY102" fmla="*/ 3832226 h 6203951"/>
              <a:gd name="connsiteX103" fmla="*/ 2828925 w 4572001"/>
              <a:gd name="connsiteY103" fmla="*/ 2553555 h 6203951"/>
              <a:gd name="connsiteX104" fmla="*/ 2587625 w 4572001"/>
              <a:gd name="connsiteY104" fmla="*/ 1271588 h 6203951"/>
              <a:gd name="connsiteX105" fmla="*/ 1981200 w 4572001"/>
              <a:gd name="connsiteY105" fmla="*/ 1271588 h 6203951"/>
              <a:gd name="connsiteX106" fmla="*/ 1739900 w 4572001"/>
              <a:gd name="connsiteY106" fmla="*/ 2553555 h 6203951"/>
              <a:gd name="connsiteX107" fmla="*/ 1981200 w 4572001"/>
              <a:gd name="connsiteY107" fmla="*/ 3832226 h 6203951"/>
              <a:gd name="connsiteX108" fmla="*/ 1865508 w 4572001"/>
              <a:gd name="connsiteY108" fmla="*/ 3822339 h 6203951"/>
              <a:gd name="connsiteX109" fmla="*/ 1257300 w 4572001"/>
              <a:gd name="connsiteY109" fmla="*/ 2553555 h 6203951"/>
              <a:gd name="connsiteX110" fmla="*/ 1865508 w 4572001"/>
              <a:gd name="connsiteY110" fmla="*/ 1281475 h 6203951"/>
              <a:gd name="connsiteX111" fmla="*/ 1981200 w 4572001"/>
              <a:gd name="connsiteY111" fmla="*/ 1271588 h 6203951"/>
              <a:gd name="connsiteX112" fmla="*/ 2184541 w 4572001"/>
              <a:gd name="connsiteY112" fmla="*/ 1268413 h 6203951"/>
              <a:gd name="connsiteX113" fmla="*/ 2283556 w 4572001"/>
              <a:gd name="connsiteY113" fmla="*/ 1268413 h 6203951"/>
              <a:gd name="connsiteX114" fmla="*/ 2382572 w 4572001"/>
              <a:gd name="connsiteY114" fmla="*/ 1268413 h 6203951"/>
              <a:gd name="connsiteX115" fmla="*/ 2640013 w 4572001"/>
              <a:gd name="connsiteY115" fmla="*/ 2553495 h 6203951"/>
              <a:gd name="connsiteX116" fmla="*/ 2382572 w 4572001"/>
              <a:gd name="connsiteY116" fmla="*/ 3835281 h 6203951"/>
              <a:gd name="connsiteX117" fmla="*/ 2283556 w 4572001"/>
              <a:gd name="connsiteY117" fmla="*/ 3838576 h 6203951"/>
              <a:gd name="connsiteX118" fmla="*/ 2184541 w 4572001"/>
              <a:gd name="connsiteY118" fmla="*/ 3835281 h 6203951"/>
              <a:gd name="connsiteX119" fmla="*/ 1930400 w 4572001"/>
              <a:gd name="connsiteY119" fmla="*/ 2553495 h 6203951"/>
              <a:gd name="connsiteX120" fmla="*/ 2184541 w 4572001"/>
              <a:gd name="connsiteY120" fmla="*/ 1268413 h 6203951"/>
              <a:gd name="connsiteX121" fmla="*/ 2218301 w 4572001"/>
              <a:gd name="connsiteY121" fmla="*/ 0 h 6203951"/>
              <a:gd name="connsiteX122" fmla="*/ 2350398 w 4572001"/>
              <a:gd name="connsiteY122" fmla="*/ 0 h 6203951"/>
              <a:gd name="connsiteX123" fmla="*/ 2350398 w 4572001"/>
              <a:gd name="connsiteY123" fmla="*/ 906423 h 6203951"/>
              <a:gd name="connsiteX124" fmla="*/ 2601382 w 4572001"/>
              <a:gd name="connsiteY124" fmla="*/ 913015 h 6203951"/>
              <a:gd name="connsiteX125" fmla="*/ 2779713 w 4572001"/>
              <a:gd name="connsiteY125" fmla="*/ 1166813 h 6203951"/>
              <a:gd name="connsiteX126" fmla="*/ 1792288 w 4572001"/>
              <a:gd name="connsiteY126" fmla="*/ 1140444 h 6203951"/>
              <a:gd name="connsiteX127" fmla="*/ 1987131 w 4572001"/>
              <a:gd name="connsiteY127" fmla="*/ 913015 h 6203951"/>
              <a:gd name="connsiteX128" fmla="*/ 2218301 w 4572001"/>
              <a:gd name="connsiteY128" fmla="*/ 906423 h 6203951"/>
              <a:gd name="connsiteX129" fmla="*/ 2218301 w 4572001"/>
              <a:gd name="connsiteY129" fmla="*/ 0 h 620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72001" h="6203951">
                <a:moveTo>
                  <a:pt x="2265551" y="4679306"/>
                </a:moveTo>
                <a:cubicBezTo>
                  <a:pt x="2250539" y="4681314"/>
                  <a:pt x="2225776" y="4696757"/>
                  <a:pt x="2201013" y="4721465"/>
                </a:cubicBezTo>
                <a:cubicBezTo>
                  <a:pt x="2167996" y="4754409"/>
                  <a:pt x="2148186" y="4787353"/>
                  <a:pt x="2158091" y="4797236"/>
                </a:cubicBezTo>
                <a:cubicBezTo>
                  <a:pt x="2167996" y="4807119"/>
                  <a:pt x="2204315" y="4790647"/>
                  <a:pt x="2237332" y="4757703"/>
                </a:cubicBezTo>
                <a:cubicBezTo>
                  <a:pt x="2270349" y="4724759"/>
                  <a:pt x="2286858" y="4691815"/>
                  <a:pt x="2276952" y="4681932"/>
                </a:cubicBezTo>
                <a:cubicBezTo>
                  <a:pt x="2274476" y="4679461"/>
                  <a:pt x="2270555" y="4678637"/>
                  <a:pt x="2265551" y="4679306"/>
                </a:cubicBezTo>
                <a:close/>
                <a:moveTo>
                  <a:pt x="2302025" y="4676012"/>
                </a:moveTo>
                <a:cubicBezTo>
                  <a:pt x="2296763" y="4675343"/>
                  <a:pt x="2292635" y="4676166"/>
                  <a:pt x="2290159" y="4678637"/>
                </a:cubicBezTo>
                <a:cubicBezTo>
                  <a:pt x="2280254" y="4688521"/>
                  <a:pt x="2300064" y="4721465"/>
                  <a:pt x="2329780" y="4754409"/>
                </a:cubicBezTo>
                <a:cubicBezTo>
                  <a:pt x="2362797" y="4787353"/>
                  <a:pt x="2395814" y="4807119"/>
                  <a:pt x="2405719" y="4793942"/>
                </a:cubicBezTo>
                <a:cubicBezTo>
                  <a:pt x="2418926" y="4784059"/>
                  <a:pt x="2399116" y="4751114"/>
                  <a:pt x="2366098" y="4718170"/>
                </a:cubicBezTo>
                <a:cubicBezTo>
                  <a:pt x="2343812" y="4693462"/>
                  <a:pt x="2317811" y="4678020"/>
                  <a:pt x="2302025" y="4676012"/>
                </a:cubicBezTo>
                <a:close/>
                <a:moveTo>
                  <a:pt x="2169492" y="4547530"/>
                </a:moveTo>
                <a:cubicBezTo>
                  <a:pt x="2164488" y="4546861"/>
                  <a:pt x="2160568" y="4547684"/>
                  <a:pt x="2158091" y="4550155"/>
                </a:cubicBezTo>
                <a:cubicBezTo>
                  <a:pt x="2148186" y="4560038"/>
                  <a:pt x="2164695" y="4592983"/>
                  <a:pt x="2197712" y="4625927"/>
                </a:cubicBezTo>
                <a:cubicBezTo>
                  <a:pt x="2227427" y="4658871"/>
                  <a:pt x="2263746" y="4678637"/>
                  <a:pt x="2273651" y="4668754"/>
                </a:cubicBezTo>
                <a:cubicBezTo>
                  <a:pt x="2283556" y="4658871"/>
                  <a:pt x="2267047" y="4622632"/>
                  <a:pt x="2234030" y="4589688"/>
                </a:cubicBezTo>
                <a:cubicBezTo>
                  <a:pt x="2209268" y="4564980"/>
                  <a:pt x="2184505" y="4549537"/>
                  <a:pt x="2169492" y="4547530"/>
                </a:cubicBezTo>
                <a:close/>
                <a:moveTo>
                  <a:pt x="2393802" y="4544699"/>
                </a:moveTo>
                <a:cubicBezTo>
                  <a:pt x="2377861" y="4547479"/>
                  <a:pt x="2351241" y="4564157"/>
                  <a:pt x="2326478" y="4586394"/>
                </a:cubicBezTo>
                <a:cubicBezTo>
                  <a:pt x="2293461" y="4619338"/>
                  <a:pt x="2276952" y="4652282"/>
                  <a:pt x="2286858" y="4662165"/>
                </a:cubicBezTo>
                <a:cubicBezTo>
                  <a:pt x="2296763" y="4675343"/>
                  <a:pt x="2329780" y="4655576"/>
                  <a:pt x="2362797" y="4622632"/>
                </a:cubicBezTo>
                <a:cubicBezTo>
                  <a:pt x="2395814" y="4592983"/>
                  <a:pt x="2415624" y="4556744"/>
                  <a:pt x="2405719" y="4546861"/>
                </a:cubicBezTo>
                <a:cubicBezTo>
                  <a:pt x="2403243" y="4544390"/>
                  <a:pt x="2399115" y="4543772"/>
                  <a:pt x="2393802" y="4544699"/>
                </a:cubicBezTo>
                <a:close/>
                <a:moveTo>
                  <a:pt x="1933575" y="3970338"/>
                </a:moveTo>
                <a:cubicBezTo>
                  <a:pt x="1933575" y="3970338"/>
                  <a:pt x="1933575" y="3970338"/>
                  <a:pt x="2283556" y="3970338"/>
                </a:cubicBezTo>
                <a:cubicBezTo>
                  <a:pt x="2283556" y="3970338"/>
                  <a:pt x="2283556" y="3970338"/>
                  <a:pt x="2636838" y="3970338"/>
                </a:cubicBezTo>
                <a:cubicBezTo>
                  <a:pt x="2636838" y="3970338"/>
                  <a:pt x="2636838" y="3970338"/>
                  <a:pt x="2541089" y="4088937"/>
                </a:cubicBezTo>
                <a:lnTo>
                  <a:pt x="2319875" y="4088937"/>
                </a:lnTo>
                <a:cubicBezTo>
                  <a:pt x="2319875" y="4088937"/>
                  <a:pt x="2319875" y="4088937"/>
                  <a:pt x="2319875" y="4467795"/>
                </a:cubicBezTo>
                <a:cubicBezTo>
                  <a:pt x="2319875" y="4467795"/>
                  <a:pt x="2319875" y="4467795"/>
                  <a:pt x="2494865" y="4467795"/>
                </a:cubicBezTo>
                <a:cubicBezTo>
                  <a:pt x="2494865" y="4467795"/>
                  <a:pt x="2494865" y="4467795"/>
                  <a:pt x="2494865" y="4550155"/>
                </a:cubicBezTo>
                <a:cubicBezTo>
                  <a:pt x="2550994" y="4560038"/>
                  <a:pt x="2593916" y="4609455"/>
                  <a:pt x="2593916" y="4668754"/>
                </a:cubicBezTo>
                <a:cubicBezTo>
                  <a:pt x="2593916" y="4731348"/>
                  <a:pt x="2550994" y="4780764"/>
                  <a:pt x="2494865" y="4787353"/>
                </a:cubicBezTo>
                <a:cubicBezTo>
                  <a:pt x="2494865" y="4787353"/>
                  <a:pt x="2494865" y="4787353"/>
                  <a:pt x="2494865" y="4873008"/>
                </a:cubicBezTo>
                <a:cubicBezTo>
                  <a:pt x="2494865" y="4873008"/>
                  <a:pt x="2494865" y="4873008"/>
                  <a:pt x="2319875" y="4873008"/>
                </a:cubicBezTo>
                <a:cubicBezTo>
                  <a:pt x="2319875" y="4873008"/>
                  <a:pt x="2319875" y="4873008"/>
                  <a:pt x="2319875" y="5008079"/>
                </a:cubicBezTo>
                <a:cubicBezTo>
                  <a:pt x="2319875" y="5008079"/>
                  <a:pt x="2319875" y="5008079"/>
                  <a:pt x="2471753" y="5008079"/>
                </a:cubicBezTo>
                <a:cubicBezTo>
                  <a:pt x="2471753" y="5008079"/>
                  <a:pt x="2471753" y="5008079"/>
                  <a:pt x="2471753" y="5258454"/>
                </a:cubicBezTo>
                <a:cubicBezTo>
                  <a:pt x="2471753" y="5258454"/>
                  <a:pt x="2471753" y="5258454"/>
                  <a:pt x="2471753" y="6203951"/>
                </a:cubicBezTo>
                <a:cubicBezTo>
                  <a:pt x="2471753" y="6203951"/>
                  <a:pt x="2471753" y="6203951"/>
                  <a:pt x="2432133" y="6203951"/>
                </a:cubicBezTo>
                <a:cubicBezTo>
                  <a:pt x="2432133" y="6203951"/>
                  <a:pt x="2432133" y="6203951"/>
                  <a:pt x="2432133" y="5258454"/>
                </a:cubicBezTo>
                <a:cubicBezTo>
                  <a:pt x="2432133" y="5258454"/>
                  <a:pt x="2432133" y="5258454"/>
                  <a:pt x="2405719" y="5258454"/>
                </a:cubicBezTo>
                <a:cubicBezTo>
                  <a:pt x="2405719" y="5258454"/>
                  <a:pt x="2405719" y="5258454"/>
                  <a:pt x="2405719" y="6203951"/>
                </a:cubicBezTo>
                <a:cubicBezTo>
                  <a:pt x="2405719" y="6203951"/>
                  <a:pt x="2405719" y="6203951"/>
                  <a:pt x="2366098" y="6203951"/>
                </a:cubicBezTo>
                <a:cubicBezTo>
                  <a:pt x="2366098" y="6203951"/>
                  <a:pt x="2366098" y="6203951"/>
                  <a:pt x="2366098" y="5258454"/>
                </a:cubicBezTo>
                <a:cubicBezTo>
                  <a:pt x="2366098" y="5258454"/>
                  <a:pt x="2366098" y="5258454"/>
                  <a:pt x="2336383" y="5258454"/>
                </a:cubicBezTo>
                <a:cubicBezTo>
                  <a:pt x="2336383" y="5258454"/>
                  <a:pt x="2336383" y="5258454"/>
                  <a:pt x="2336383" y="6203951"/>
                </a:cubicBezTo>
                <a:cubicBezTo>
                  <a:pt x="2336383" y="6203951"/>
                  <a:pt x="2336383" y="6203951"/>
                  <a:pt x="2296763" y="6203951"/>
                </a:cubicBezTo>
                <a:cubicBezTo>
                  <a:pt x="2296763" y="6203951"/>
                  <a:pt x="2296763" y="6203951"/>
                  <a:pt x="2296763" y="5258454"/>
                </a:cubicBezTo>
                <a:cubicBezTo>
                  <a:pt x="2296763" y="5258454"/>
                  <a:pt x="2296763" y="5258454"/>
                  <a:pt x="2270349" y="5258454"/>
                </a:cubicBezTo>
                <a:cubicBezTo>
                  <a:pt x="2270349" y="5258454"/>
                  <a:pt x="2270349" y="5258454"/>
                  <a:pt x="2270349" y="6203951"/>
                </a:cubicBezTo>
                <a:cubicBezTo>
                  <a:pt x="2270349" y="6203951"/>
                  <a:pt x="2270349" y="6203951"/>
                  <a:pt x="2230729" y="6203951"/>
                </a:cubicBezTo>
                <a:cubicBezTo>
                  <a:pt x="2230729" y="6203951"/>
                  <a:pt x="2230729" y="6203951"/>
                  <a:pt x="2230729" y="5258454"/>
                </a:cubicBezTo>
                <a:cubicBezTo>
                  <a:pt x="2230729" y="5258454"/>
                  <a:pt x="2230729" y="5258454"/>
                  <a:pt x="2204315" y="5258454"/>
                </a:cubicBezTo>
                <a:cubicBezTo>
                  <a:pt x="2204315" y="5258454"/>
                  <a:pt x="2204315" y="5258454"/>
                  <a:pt x="2204315" y="6203951"/>
                </a:cubicBezTo>
                <a:cubicBezTo>
                  <a:pt x="2204315" y="6203951"/>
                  <a:pt x="2204315" y="6203951"/>
                  <a:pt x="2164695" y="6203951"/>
                </a:cubicBezTo>
                <a:cubicBezTo>
                  <a:pt x="2164695" y="6203951"/>
                  <a:pt x="2164695" y="6203951"/>
                  <a:pt x="2164695" y="5258454"/>
                </a:cubicBezTo>
                <a:cubicBezTo>
                  <a:pt x="2164695" y="5258454"/>
                  <a:pt x="2164695" y="5258454"/>
                  <a:pt x="2138281" y="5258454"/>
                </a:cubicBezTo>
                <a:cubicBezTo>
                  <a:pt x="2138281" y="5258454"/>
                  <a:pt x="2138281" y="5258454"/>
                  <a:pt x="2138281" y="6203951"/>
                </a:cubicBezTo>
                <a:cubicBezTo>
                  <a:pt x="2138281" y="6203951"/>
                  <a:pt x="2138281" y="6203951"/>
                  <a:pt x="2098660" y="6203951"/>
                </a:cubicBezTo>
                <a:cubicBezTo>
                  <a:pt x="2098660" y="6203951"/>
                  <a:pt x="2098660" y="6203951"/>
                  <a:pt x="2098660" y="5258454"/>
                </a:cubicBezTo>
                <a:cubicBezTo>
                  <a:pt x="2098660" y="5258454"/>
                  <a:pt x="2098660" y="5258454"/>
                  <a:pt x="2098660" y="5008079"/>
                </a:cubicBezTo>
                <a:cubicBezTo>
                  <a:pt x="2098660" y="5008079"/>
                  <a:pt x="2098660" y="5008079"/>
                  <a:pt x="2253841" y="5008079"/>
                </a:cubicBezTo>
                <a:cubicBezTo>
                  <a:pt x="2253841" y="5008079"/>
                  <a:pt x="2253841" y="5008079"/>
                  <a:pt x="2253841" y="4873008"/>
                </a:cubicBezTo>
                <a:cubicBezTo>
                  <a:pt x="2253841" y="4873008"/>
                  <a:pt x="2253841" y="4873008"/>
                  <a:pt x="2085454" y="4873008"/>
                </a:cubicBezTo>
                <a:cubicBezTo>
                  <a:pt x="2085454" y="4873008"/>
                  <a:pt x="2085454" y="4873008"/>
                  <a:pt x="2085454" y="4790647"/>
                </a:cubicBezTo>
                <a:cubicBezTo>
                  <a:pt x="2022721" y="4787353"/>
                  <a:pt x="1976497" y="4734642"/>
                  <a:pt x="1976497" y="4668754"/>
                </a:cubicBezTo>
                <a:cubicBezTo>
                  <a:pt x="1976497" y="4606160"/>
                  <a:pt x="2022721" y="4553450"/>
                  <a:pt x="2085454" y="4550155"/>
                </a:cubicBezTo>
                <a:cubicBezTo>
                  <a:pt x="2085454" y="4550155"/>
                  <a:pt x="2085454" y="4550155"/>
                  <a:pt x="2085454" y="4467795"/>
                </a:cubicBezTo>
                <a:cubicBezTo>
                  <a:pt x="2085454" y="4467795"/>
                  <a:pt x="2085454" y="4467795"/>
                  <a:pt x="2253841" y="4467795"/>
                </a:cubicBezTo>
                <a:cubicBezTo>
                  <a:pt x="2253841" y="4467795"/>
                  <a:pt x="2253841" y="4467795"/>
                  <a:pt x="2253841" y="4088937"/>
                </a:cubicBezTo>
                <a:cubicBezTo>
                  <a:pt x="2253841" y="4088937"/>
                  <a:pt x="2253841" y="4088937"/>
                  <a:pt x="2016118" y="4088937"/>
                </a:cubicBezTo>
                <a:cubicBezTo>
                  <a:pt x="2016118" y="4088937"/>
                  <a:pt x="2016118" y="4088937"/>
                  <a:pt x="1933575" y="3970338"/>
                </a:cubicBezTo>
                <a:close/>
                <a:moveTo>
                  <a:pt x="3627438" y="1439863"/>
                </a:moveTo>
                <a:cubicBezTo>
                  <a:pt x="4192194" y="1660613"/>
                  <a:pt x="4572001" y="2075753"/>
                  <a:pt x="4572001" y="2553495"/>
                </a:cubicBezTo>
                <a:cubicBezTo>
                  <a:pt x="4572001" y="3027941"/>
                  <a:pt x="4192194" y="3443082"/>
                  <a:pt x="3627438" y="3667126"/>
                </a:cubicBezTo>
                <a:cubicBezTo>
                  <a:pt x="4000640" y="3410134"/>
                  <a:pt x="4245037" y="3004877"/>
                  <a:pt x="4245037" y="2553495"/>
                </a:cubicBezTo>
                <a:cubicBezTo>
                  <a:pt x="4245037" y="2098816"/>
                  <a:pt x="4000640" y="1696855"/>
                  <a:pt x="3627438" y="1439863"/>
                </a:cubicBezTo>
                <a:close/>
                <a:moveTo>
                  <a:pt x="944563" y="1439863"/>
                </a:moveTo>
                <a:cubicBezTo>
                  <a:pt x="568059" y="1696855"/>
                  <a:pt x="326964" y="2098816"/>
                  <a:pt x="326964" y="2553495"/>
                </a:cubicBezTo>
                <a:cubicBezTo>
                  <a:pt x="326964" y="3004877"/>
                  <a:pt x="568059" y="3410134"/>
                  <a:pt x="944563" y="3667126"/>
                </a:cubicBezTo>
                <a:cubicBezTo>
                  <a:pt x="379807" y="3443082"/>
                  <a:pt x="0" y="3027941"/>
                  <a:pt x="0" y="2553495"/>
                </a:cubicBezTo>
                <a:cubicBezTo>
                  <a:pt x="0" y="2075753"/>
                  <a:pt x="379807" y="1660613"/>
                  <a:pt x="944563" y="1439863"/>
                </a:cubicBezTo>
                <a:close/>
                <a:moveTo>
                  <a:pt x="2970213" y="1298575"/>
                </a:moveTo>
                <a:cubicBezTo>
                  <a:pt x="3052725" y="1311751"/>
                  <a:pt x="3135236" y="1328220"/>
                  <a:pt x="3214447" y="1347984"/>
                </a:cubicBezTo>
                <a:cubicBezTo>
                  <a:pt x="3712816" y="1568675"/>
                  <a:pt x="4056063" y="2026529"/>
                  <a:pt x="4056063" y="2553553"/>
                </a:cubicBezTo>
                <a:cubicBezTo>
                  <a:pt x="4056063" y="3080578"/>
                  <a:pt x="3712816" y="3538431"/>
                  <a:pt x="3214447" y="3755829"/>
                </a:cubicBezTo>
                <a:cubicBezTo>
                  <a:pt x="3135236" y="3775593"/>
                  <a:pt x="3052725" y="3792062"/>
                  <a:pt x="2970213" y="3805238"/>
                </a:cubicBezTo>
                <a:cubicBezTo>
                  <a:pt x="3283757" y="3574664"/>
                  <a:pt x="3501587" y="3100342"/>
                  <a:pt x="3501587" y="2553553"/>
                </a:cubicBezTo>
                <a:cubicBezTo>
                  <a:pt x="3501587" y="2003471"/>
                  <a:pt x="3283757" y="1529149"/>
                  <a:pt x="2970213" y="1298575"/>
                </a:cubicBezTo>
                <a:close/>
                <a:moveTo>
                  <a:pt x="1597025" y="1298575"/>
                </a:moveTo>
                <a:cubicBezTo>
                  <a:pt x="1283445" y="1529149"/>
                  <a:pt x="1068891" y="2003471"/>
                  <a:pt x="1068891" y="2553553"/>
                </a:cubicBezTo>
                <a:cubicBezTo>
                  <a:pt x="1068891" y="3100342"/>
                  <a:pt x="1283445" y="3574664"/>
                  <a:pt x="1597025" y="3805238"/>
                </a:cubicBezTo>
                <a:cubicBezTo>
                  <a:pt x="1514504" y="3792062"/>
                  <a:pt x="1431983" y="3775593"/>
                  <a:pt x="1356064" y="3755829"/>
                </a:cubicBezTo>
                <a:cubicBezTo>
                  <a:pt x="857637" y="3538431"/>
                  <a:pt x="514350" y="3080578"/>
                  <a:pt x="514350" y="2553553"/>
                </a:cubicBezTo>
                <a:cubicBezTo>
                  <a:pt x="514350" y="2026529"/>
                  <a:pt x="857637" y="1568675"/>
                  <a:pt x="1356064" y="1347984"/>
                </a:cubicBezTo>
                <a:cubicBezTo>
                  <a:pt x="1431983" y="1328220"/>
                  <a:pt x="1514504" y="1311751"/>
                  <a:pt x="1597025" y="1298575"/>
                </a:cubicBezTo>
                <a:close/>
                <a:moveTo>
                  <a:pt x="2587625" y="1271588"/>
                </a:moveTo>
                <a:cubicBezTo>
                  <a:pt x="2627291" y="1274884"/>
                  <a:pt x="2666957" y="1278179"/>
                  <a:pt x="2706623" y="1281475"/>
                </a:cubicBezTo>
                <a:cubicBezTo>
                  <a:pt x="3057003" y="1462730"/>
                  <a:pt x="3311525" y="1963652"/>
                  <a:pt x="3311525" y="2553555"/>
                </a:cubicBezTo>
                <a:cubicBezTo>
                  <a:pt x="3311525" y="3140161"/>
                  <a:pt x="3057003" y="3644380"/>
                  <a:pt x="2706623" y="3822339"/>
                </a:cubicBezTo>
                <a:cubicBezTo>
                  <a:pt x="2666957" y="3828930"/>
                  <a:pt x="2627291" y="3832226"/>
                  <a:pt x="2587625" y="3832226"/>
                </a:cubicBezTo>
                <a:cubicBezTo>
                  <a:pt x="2742983" y="3601538"/>
                  <a:pt x="2828925" y="3070955"/>
                  <a:pt x="2828925" y="2553555"/>
                </a:cubicBezTo>
                <a:cubicBezTo>
                  <a:pt x="2828925" y="2032859"/>
                  <a:pt x="2742983" y="1502276"/>
                  <a:pt x="2587625" y="1271588"/>
                </a:cubicBezTo>
                <a:close/>
                <a:moveTo>
                  <a:pt x="1981200" y="1271588"/>
                </a:moveTo>
                <a:cubicBezTo>
                  <a:pt x="1829148" y="1502276"/>
                  <a:pt x="1739900" y="2032859"/>
                  <a:pt x="1739900" y="2553555"/>
                </a:cubicBezTo>
                <a:cubicBezTo>
                  <a:pt x="1739900" y="3070955"/>
                  <a:pt x="1829148" y="3601538"/>
                  <a:pt x="1981200" y="3832226"/>
                </a:cubicBezTo>
                <a:cubicBezTo>
                  <a:pt x="1941534" y="3832226"/>
                  <a:pt x="1905174" y="3828930"/>
                  <a:pt x="1865508" y="3822339"/>
                </a:cubicBezTo>
                <a:cubicBezTo>
                  <a:pt x="1511822" y="3644380"/>
                  <a:pt x="1257300" y="3140161"/>
                  <a:pt x="1257300" y="2553555"/>
                </a:cubicBezTo>
                <a:cubicBezTo>
                  <a:pt x="1257300" y="1963652"/>
                  <a:pt x="1511822" y="1462730"/>
                  <a:pt x="1865508" y="1281475"/>
                </a:cubicBezTo>
                <a:cubicBezTo>
                  <a:pt x="1905174" y="1278179"/>
                  <a:pt x="1941534" y="1274884"/>
                  <a:pt x="1981200" y="1271588"/>
                </a:cubicBezTo>
                <a:close/>
                <a:moveTo>
                  <a:pt x="2184541" y="1268413"/>
                </a:moveTo>
                <a:cubicBezTo>
                  <a:pt x="2217546" y="1268413"/>
                  <a:pt x="2250551" y="1268413"/>
                  <a:pt x="2283556" y="1268413"/>
                </a:cubicBezTo>
                <a:cubicBezTo>
                  <a:pt x="2316562" y="1268413"/>
                  <a:pt x="2349567" y="1268413"/>
                  <a:pt x="2382572" y="1268413"/>
                </a:cubicBezTo>
                <a:cubicBezTo>
                  <a:pt x="2521194" y="1429872"/>
                  <a:pt x="2640013" y="1904364"/>
                  <a:pt x="2640013" y="2553495"/>
                </a:cubicBezTo>
                <a:cubicBezTo>
                  <a:pt x="2640013" y="3199330"/>
                  <a:pt x="2521194" y="3677117"/>
                  <a:pt x="2382572" y="3835281"/>
                </a:cubicBezTo>
                <a:cubicBezTo>
                  <a:pt x="2349567" y="3838576"/>
                  <a:pt x="2316562" y="3838576"/>
                  <a:pt x="2283556" y="3838576"/>
                </a:cubicBezTo>
                <a:cubicBezTo>
                  <a:pt x="2250551" y="3838576"/>
                  <a:pt x="2217546" y="3838576"/>
                  <a:pt x="2184541" y="3835281"/>
                </a:cubicBezTo>
                <a:cubicBezTo>
                  <a:pt x="2049219" y="3677117"/>
                  <a:pt x="1930400" y="3199330"/>
                  <a:pt x="1930400" y="2553495"/>
                </a:cubicBezTo>
                <a:cubicBezTo>
                  <a:pt x="1930400" y="1904364"/>
                  <a:pt x="2049219" y="1429872"/>
                  <a:pt x="2184541" y="1268413"/>
                </a:cubicBezTo>
                <a:close/>
                <a:moveTo>
                  <a:pt x="2218301" y="0"/>
                </a:moveTo>
                <a:cubicBezTo>
                  <a:pt x="2218301" y="0"/>
                  <a:pt x="2218301" y="0"/>
                  <a:pt x="2350398" y="0"/>
                </a:cubicBezTo>
                <a:cubicBezTo>
                  <a:pt x="2350398" y="0"/>
                  <a:pt x="2350398" y="0"/>
                  <a:pt x="2350398" y="906423"/>
                </a:cubicBezTo>
                <a:cubicBezTo>
                  <a:pt x="2485797" y="909719"/>
                  <a:pt x="2601382" y="913015"/>
                  <a:pt x="2601382" y="913015"/>
                </a:cubicBezTo>
                <a:cubicBezTo>
                  <a:pt x="2601382" y="913015"/>
                  <a:pt x="2703757" y="899830"/>
                  <a:pt x="2779713" y="1166813"/>
                </a:cubicBezTo>
                <a:cubicBezTo>
                  <a:pt x="2779713" y="1166813"/>
                  <a:pt x="2406539" y="1048154"/>
                  <a:pt x="1792288" y="1140444"/>
                </a:cubicBezTo>
                <a:cubicBezTo>
                  <a:pt x="1792288" y="1140444"/>
                  <a:pt x="1861639" y="922903"/>
                  <a:pt x="1987131" y="913015"/>
                </a:cubicBezTo>
                <a:cubicBezTo>
                  <a:pt x="2033365" y="909719"/>
                  <a:pt x="2122531" y="906423"/>
                  <a:pt x="2218301" y="906423"/>
                </a:cubicBezTo>
                <a:cubicBezTo>
                  <a:pt x="2218301" y="906423"/>
                  <a:pt x="2218301" y="906423"/>
                  <a:pt x="2218301" y="0"/>
                </a:cubicBezTo>
                <a:close/>
              </a:path>
            </a:pathLst>
          </a:custGeom>
          <a:solidFill>
            <a:schemeClr val="accent5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dirty="0"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FF8CE20-B329-40C6-AA00-5FEE21C24365}"/>
              </a:ext>
            </a:extLst>
          </p:cNvPr>
          <p:cNvSpPr/>
          <p:nvPr/>
        </p:nvSpPr>
        <p:spPr>
          <a:xfrm>
            <a:off x="1712620" y="380748"/>
            <a:ext cx="2575559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Data cleaning &amp; Formulas</a:t>
            </a: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496B853A-0010-4C25-98AF-3D8B679D3F36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AB49AAE-5FF3-4B11-8C6D-9770F0C8E315}"/>
              </a:ext>
            </a:extLst>
          </p:cNvPr>
          <p:cNvSpPr txBox="1"/>
          <p:nvPr/>
        </p:nvSpPr>
        <p:spPr>
          <a:xfrm>
            <a:off x="652453" y="2150222"/>
            <a:ext cx="6786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lphaLcParenR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Load merged csv file</a:t>
            </a:r>
          </a:p>
          <a:p>
            <a:pPr marL="228600" indent="-228600">
              <a:buFont typeface="+mj-lt"/>
              <a:buAutoNum type="alphaLcParenR"/>
            </a:pP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lphaLcParenR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Convert datetime object </a:t>
            </a:r>
            <a:r>
              <a:rPr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as.POSIXct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28600" indent="-228600">
              <a:buFont typeface="+mj-lt"/>
              <a:buAutoNum type="alphaLcParenR"/>
            </a:pP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lphaLcParenR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Remove invalid latitude and longitude data</a:t>
            </a:r>
          </a:p>
          <a:p>
            <a:pPr marL="228600" indent="-228600">
              <a:buFont typeface="+mj-lt"/>
              <a:buAutoNum type="alphaLcParenR"/>
            </a:pP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lphaLcParenR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Extract all street names for users select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5">
            <a:extLst>
              <a:ext uri="{FF2B5EF4-FFF2-40B4-BE49-F238E27FC236}">
                <a16:creationId xmlns:a16="http://schemas.microsoft.com/office/drawing/2014/main" id="{A87210C0-BCD7-4841-AB82-77B44538A6E1}"/>
              </a:ext>
            </a:extLst>
          </p:cNvPr>
          <p:cNvSpPr txBox="1"/>
          <p:nvPr/>
        </p:nvSpPr>
        <p:spPr>
          <a:xfrm>
            <a:off x="690846" y="1435867"/>
            <a:ext cx="1550329" cy="430823"/>
          </a:xfrm>
          <a:prstGeom prst="roundRect">
            <a:avLst/>
          </a:prstGeom>
          <a:solidFill>
            <a:schemeClr val="accent5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Steps:</a:t>
            </a:r>
          </a:p>
        </p:txBody>
      </p:sp>
      <p:sp>
        <p:nvSpPr>
          <p:cNvPr id="28" name="文本框 31">
            <a:extLst>
              <a:ext uri="{FF2B5EF4-FFF2-40B4-BE49-F238E27FC236}">
                <a16:creationId xmlns:a16="http://schemas.microsoft.com/office/drawing/2014/main" id="{0F145F69-E1D0-446B-B468-E8B11CE9D5FA}"/>
              </a:ext>
            </a:extLst>
          </p:cNvPr>
          <p:cNvSpPr txBox="1"/>
          <p:nvPr/>
        </p:nvSpPr>
        <p:spPr>
          <a:xfrm>
            <a:off x="7364643" y="1435867"/>
            <a:ext cx="1588109" cy="442343"/>
          </a:xfrm>
          <a:prstGeom prst="roundRect">
            <a:avLst/>
          </a:prstGeom>
          <a:solidFill>
            <a:schemeClr val="accent2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en-US" sz="2000" dirty="0">
                <a:solidFill>
                  <a:schemeClr val="bg2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Definition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E2EA487-3015-43BF-8673-D7D99CDB2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05" y="1858015"/>
            <a:ext cx="4360011" cy="1866690"/>
          </a:xfrm>
          <a:prstGeom prst="rect">
            <a:avLst/>
          </a:prstGeom>
        </p:spPr>
      </p:pic>
      <p:sp>
        <p:nvSpPr>
          <p:cNvPr id="30" name="object 22">
            <a:extLst>
              <a:ext uri="{FF2B5EF4-FFF2-40B4-BE49-F238E27FC236}">
                <a16:creationId xmlns:a16="http://schemas.microsoft.com/office/drawing/2014/main" id="{C5493266-AAF4-4FCE-B4B7-7CC374387CBA}"/>
              </a:ext>
            </a:extLst>
          </p:cNvPr>
          <p:cNvSpPr txBox="1"/>
          <p:nvPr/>
        </p:nvSpPr>
        <p:spPr>
          <a:xfrm>
            <a:off x="7364643" y="3791948"/>
            <a:ext cx="4545247" cy="70980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15265" indent="-177165">
              <a:lnSpc>
                <a:spcPct val="100000"/>
              </a:lnSpc>
              <a:spcBef>
                <a:spcPts val="434"/>
              </a:spcBef>
              <a:buClr>
                <a:srgbClr val="3333B3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number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cases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file.</a:t>
            </a:r>
            <a:endParaRPr sz="2000" dirty="0">
              <a:latin typeface="Calibri"/>
              <a:cs typeface="Calibri"/>
            </a:endParaRPr>
          </a:p>
          <a:p>
            <a:pPr marL="215265" indent="-177165">
              <a:lnSpc>
                <a:spcPct val="100000"/>
              </a:lnSpc>
              <a:spcBef>
                <a:spcPts val="334"/>
              </a:spcBef>
              <a:buClr>
                <a:srgbClr val="3333B3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i="1" baseline="-10416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000" spc="375" baseline="-10416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speed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i="1" spc="60" dirty="0">
                <a:latin typeface="Verdana"/>
                <a:cs typeface="Verdana"/>
              </a:rPr>
              <a:t>i</a:t>
            </a:r>
            <a:r>
              <a:rPr sz="2000" i="1" spc="89" baseline="-13888" dirty="0">
                <a:latin typeface="Calibri"/>
                <a:cs typeface="Calibri"/>
              </a:rPr>
              <a:t>th</a:t>
            </a:r>
            <a:r>
              <a:rPr sz="2000" i="1" spc="382" baseline="-13888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case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file.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8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51"/>
          <p:cNvSpPr/>
          <p:nvPr/>
        </p:nvSpPr>
        <p:spPr>
          <a:xfrm>
            <a:off x="7406420" y="4526284"/>
            <a:ext cx="344177" cy="3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9050">
            <a:noFill/>
            <a:miter lim="400000"/>
          </a:ln>
        </p:spPr>
        <p:txBody>
          <a:bodyPr lIns="38091" tIns="38091" rIns="38091" bIns="38091" anchor="ctr"/>
          <a:lstStyle/>
          <a:p>
            <a:pPr defTabSz="45705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6" name="Shape 2587"/>
          <p:cNvSpPr/>
          <p:nvPr/>
        </p:nvSpPr>
        <p:spPr>
          <a:xfrm>
            <a:off x="2261569" y="628452"/>
            <a:ext cx="344177" cy="344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9050">
            <a:noFill/>
            <a:miter lim="400000"/>
          </a:ln>
        </p:spPr>
        <p:txBody>
          <a:bodyPr lIns="38091" tIns="38091" rIns="38091" bIns="38091" anchor="ctr"/>
          <a:lstStyle/>
          <a:p>
            <a:pPr defTabSz="45705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7" name="Shape 2618"/>
          <p:cNvSpPr/>
          <p:nvPr/>
        </p:nvSpPr>
        <p:spPr>
          <a:xfrm>
            <a:off x="7406451" y="2744568"/>
            <a:ext cx="344144" cy="344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bg1"/>
          </a:solidFill>
          <a:ln w="19050">
            <a:noFill/>
            <a:miter lim="400000"/>
          </a:ln>
        </p:spPr>
        <p:txBody>
          <a:bodyPr lIns="38091" tIns="38091" rIns="38091" bIns="38091" anchor="ctr"/>
          <a:lstStyle/>
          <a:p>
            <a:pPr defTabSz="45705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576457" y="1604678"/>
            <a:ext cx="0" cy="8418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576457" y="3379051"/>
            <a:ext cx="0" cy="8418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553"/>
          <p:cNvSpPr/>
          <p:nvPr/>
        </p:nvSpPr>
        <p:spPr>
          <a:xfrm>
            <a:off x="931759" y="3388813"/>
            <a:ext cx="775333" cy="704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1" tIns="38091" rIns="38091" bIns="38091" anchor="ctr"/>
          <a:lstStyle/>
          <a:p>
            <a:pPr algn="r" defTabSz="45705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1">
                  <a:lumMod val="85000"/>
                  <a:lumOff val="15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C9DD8-8F5E-4D95-A537-4169AE6DA588}"/>
              </a:ext>
            </a:extLst>
          </p:cNvPr>
          <p:cNvSpPr/>
          <p:nvPr/>
        </p:nvSpPr>
        <p:spPr>
          <a:xfrm>
            <a:off x="180598" y="360963"/>
            <a:ext cx="2575559" cy="507949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altLang="en-US" sz="2700" dirty="0">
                <a:solidFill>
                  <a:srgbClr val="E3AF49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CHTC</a:t>
            </a:r>
          </a:p>
        </p:txBody>
      </p:sp>
      <p:sp>
        <p:nvSpPr>
          <p:cNvPr id="24" name="箭头: V 形 23">
            <a:extLst>
              <a:ext uri="{FF2B5EF4-FFF2-40B4-BE49-F238E27FC236}">
                <a16:creationId xmlns:a16="http://schemas.microsoft.com/office/drawing/2014/main" id="{F4091E9A-B542-44D4-B1E9-DDE867ED9D5D}"/>
              </a:ext>
            </a:extLst>
          </p:cNvPr>
          <p:cNvSpPr/>
          <p:nvPr/>
        </p:nvSpPr>
        <p:spPr>
          <a:xfrm>
            <a:off x="476607" y="418653"/>
            <a:ext cx="351693" cy="430823"/>
          </a:xfrm>
          <a:prstGeom prst="chevron">
            <a:avLst>
              <a:gd name="adj" fmla="val 67500"/>
            </a:avLst>
          </a:prstGeom>
          <a:solidFill>
            <a:srgbClr val="E3A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grpSp>
        <p:nvGrpSpPr>
          <p:cNvPr id="3" name="组合 13">
            <a:extLst>
              <a:ext uri="{FF2B5EF4-FFF2-40B4-BE49-F238E27FC236}">
                <a16:creationId xmlns:a16="http://schemas.microsoft.com/office/drawing/2014/main" id="{A51D178E-C7C7-9B4C-9280-E85E83144F85}"/>
              </a:ext>
            </a:extLst>
          </p:cNvPr>
          <p:cNvGrpSpPr/>
          <p:nvPr/>
        </p:nvGrpSpPr>
        <p:grpSpPr>
          <a:xfrm>
            <a:off x="202294" y="3601512"/>
            <a:ext cx="1640157" cy="1601797"/>
            <a:chOff x="0" y="0"/>
            <a:chExt cx="1387872" cy="1387872"/>
          </a:xfrm>
          <a:solidFill>
            <a:srgbClr val="FD8730"/>
          </a:solidFill>
        </p:grpSpPr>
        <p:sp>
          <p:nvSpPr>
            <p:cNvPr id="4" name="同心圆 14">
              <a:extLst>
                <a:ext uri="{FF2B5EF4-FFF2-40B4-BE49-F238E27FC236}">
                  <a16:creationId xmlns:a16="http://schemas.microsoft.com/office/drawing/2014/main" id="{5BB8BC07-D8D0-F3A1-9079-2F587F031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890">
                <a:defRPr/>
              </a:pPr>
              <a:endParaRPr lang="zh-CN" altLang="zh-CN" sz="1799" kern="0" dirty="0">
                <a:solidFill>
                  <a:srgbClr val="FFFFFF">
                    <a:lumMod val="50000"/>
                  </a:srgb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2" name="空心弧 15">
              <a:extLst>
                <a:ext uri="{FF2B5EF4-FFF2-40B4-BE49-F238E27FC236}">
                  <a16:creationId xmlns:a16="http://schemas.microsoft.com/office/drawing/2014/main" id="{36F527D3-DF9E-358B-E93E-89BEE9120A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506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506"/>
                <a:gd name="G18" fmla="*/ 7506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506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506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47 w 21600"/>
                <a:gd name="T15" fmla="*/ 10800 h 21600"/>
                <a:gd name="T16" fmla="*/ 10800 w 21600"/>
                <a:gd name="T17" fmla="*/ 3294 h 21600"/>
                <a:gd name="T18" fmla="*/ 1995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294" y="10800"/>
                  </a:moveTo>
                  <a:cubicBezTo>
                    <a:pt x="3294" y="6654"/>
                    <a:pt x="6654" y="3294"/>
                    <a:pt x="10800" y="3294"/>
                  </a:cubicBezTo>
                  <a:cubicBezTo>
                    <a:pt x="14945" y="3293"/>
                    <a:pt x="18305" y="6654"/>
                    <a:pt x="18306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890">
                <a:defRPr/>
              </a:pPr>
              <a:endParaRPr lang="zh-CN" altLang="zh-CN" sz="1799" kern="0">
                <a:solidFill>
                  <a:srgbClr val="FFFFFF">
                    <a:lumMod val="50000"/>
                  </a:srgb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5" name="组合 9">
            <a:extLst>
              <a:ext uri="{FF2B5EF4-FFF2-40B4-BE49-F238E27FC236}">
                <a16:creationId xmlns:a16="http://schemas.microsoft.com/office/drawing/2014/main" id="{3F9DC68F-09D8-BA11-6F32-8E6EFFC62E8A}"/>
              </a:ext>
            </a:extLst>
          </p:cNvPr>
          <p:cNvGrpSpPr/>
          <p:nvPr/>
        </p:nvGrpSpPr>
        <p:grpSpPr>
          <a:xfrm>
            <a:off x="202294" y="1483008"/>
            <a:ext cx="1640157" cy="1601797"/>
            <a:chOff x="0" y="0"/>
            <a:chExt cx="1387872" cy="1387872"/>
          </a:xfrm>
          <a:solidFill>
            <a:srgbClr val="00BAE1"/>
          </a:solidFill>
        </p:grpSpPr>
        <p:sp>
          <p:nvSpPr>
            <p:cNvPr id="26" name="同心圆 11">
              <a:extLst>
                <a:ext uri="{FF2B5EF4-FFF2-40B4-BE49-F238E27FC236}">
                  <a16:creationId xmlns:a16="http://schemas.microsoft.com/office/drawing/2014/main" id="{0B06BE88-EB64-D7A3-8243-F3FCAA37B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890">
                <a:defRPr/>
              </a:pPr>
              <a:endParaRPr lang="zh-CN" altLang="zh-CN" sz="1799" kern="0">
                <a:solidFill>
                  <a:srgbClr val="FFFFFF">
                    <a:lumMod val="50000"/>
                  </a:srgb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空心弧 12">
              <a:extLst>
                <a:ext uri="{FF2B5EF4-FFF2-40B4-BE49-F238E27FC236}">
                  <a16:creationId xmlns:a16="http://schemas.microsoft.com/office/drawing/2014/main" id="{016171E0-BD69-1118-4E47-6600955CD0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3890">
                <a:defRPr/>
              </a:pPr>
              <a:endParaRPr lang="zh-CN" altLang="zh-CN" sz="1799" kern="0">
                <a:solidFill>
                  <a:srgbClr val="FFFFFF">
                    <a:lumMod val="50000"/>
                  </a:srgb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8" name="文本框 19">
            <a:extLst>
              <a:ext uri="{FF2B5EF4-FFF2-40B4-BE49-F238E27FC236}">
                <a16:creationId xmlns:a16="http://schemas.microsoft.com/office/drawing/2014/main" id="{F0B6A696-1350-084B-F300-130480EE1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18" y="1929860"/>
            <a:ext cx="955827" cy="69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28" tIns="53517" rIns="107028" bIns="53517">
            <a:normAutofit/>
          </a:bodyPr>
          <a:lstStyle/>
          <a:p>
            <a:pPr algn="ctr" defTabSz="913890"/>
            <a:r>
              <a:rPr lang="en-US" sz="3797" b="1">
                <a:solidFill>
                  <a:schemeClr val="accent1">
                    <a:lumMod val="10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rPr>
              <a:t>01</a:t>
            </a:r>
            <a:endParaRPr lang="zh-CN" altLang="en-US" sz="3797" b="1">
              <a:solidFill>
                <a:schemeClr val="accent1">
                  <a:lumMod val="10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29" name="文本框 19">
            <a:extLst>
              <a:ext uri="{FF2B5EF4-FFF2-40B4-BE49-F238E27FC236}">
                <a16:creationId xmlns:a16="http://schemas.microsoft.com/office/drawing/2014/main" id="{D93BAC61-96C3-0E4F-64DF-238CABF38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62" y="4070903"/>
            <a:ext cx="955827" cy="69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028" tIns="53517" rIns="107028" bIns="53517">
            <a:normAutofit/>
          </a:bodyPr>
          <a:lstStyle/>
          <a:p>
            <a:pPr algn="ctr" defTabSz="913890"/>
            <a:r>
              <a:rPr lang="en-US" sz="3797" b="1">
                <a:solidFill>
                  <a:schemeClr val="accent2">
                    <a:lumMod val="10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cs typeface="Arial" panose="020B0604020202020204" pitchFamily="34" charset="0"/>
                <a:sym typeface="Source Han Serif SC" panose="02020400000000000000" pitchFamily="18" charset="-122"/>
              </a:rPr>
              <a:t>02</a:t>
            </a:r>
            <a:endParaRPr lang="zh-CN" altLang="en-US" sz="3797" b="1">
              <a:solidFill>
                <a:schemeClr val="accent2">
                  <a:lumMod val="10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30" name="文本框 26">
            <a:extLst>
              <a:ext uri="{FF2B5EF4-FFF2-40B4-BE49-F238E27FC236}">
                <a16:creationId xmlns:a16="http://schemas.microsoft.com/office/drawing/2014/main" id="{BD6E5EF8-2044-5B9B-DC71-40C59AD994E8}"/>
              </a:ext>
            </a:extLst>
          </p:cNvPr>
          <p:cNvSpPr txBox="1"/>
          <p:nvPr/>
        </p:nvSpPr>
        <p:spPr>
          <a:xfrm>
            <a:off x="1935791" y="1687669"/>
            <a:ext cx="3092518" cy="130398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altLang="zh-CN" sz="2900" spc="100" dirty="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1. Split large files to save time and memory.</a:t>
            </a:r>
          </a:p>
          <a:p>
            <a:pPr algn="just">
              <a:lnSpc>
                <a:spcPct val="120000"/>
              </a:lnSpc>
            </a:pPr>
            <a:endParaRPr lang="zh-CN" altLang="en-US" sz="1600" spc="100" dirty="0">
              <a:solidFill>
                <a:schemeClr val="bg1">
                  <a:lumMod val="50000"/>
                </a:schemeClr>
              </a:solidFill>
              <a:latin typeface="Source Han Serif SC" panose="02020400000000000000" pitchFamily="18" charset="-122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31" name="文本框 29">
            <a:extLst>
              <a:ext uri="{FF2B5EF4-FFF2-40B4-BE49-F238E27FC236}">
                <a16:creationId xmlns:a16="http://schemas.microsoft.com/office/drawing/2014/main" id="{B83ED770-6499-456E-0A6B-E02F647D742E}"/>
              </a:ext>
            </a:extLst>
          </p:cNvPr>
          <p:cNvSpPr txBox="1"/>
          <p:nvPr/>
        </p:nvSpPr>
        <p:spPr>
          <a:xfrm>
            <a:off x="1842451" y="3810409"/>
            <a:ext cx="3343911" cy="13039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900" spc="100">
                <a:solidFill>
                  <a:schemeClr val="bg1">
                    <a:lumMod val="50000"/>
                  </a:schemeClr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zh-CN" sz="2500" dirty="0">
                <a:sym typeface="Source Han Serif SC" panose="02020400000000000000" pitchFamily="18" charset="-122"/>
              </a:rPr>
              <a:t>2. Handle files in parallel to improve efficiency.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96142-1983-8FE3-1E3C-26A00EC969E7}"/>
              </a:ext>
            </a:extLst>
          </p:cNvPr>
          <p:cNvSpPr txBox="1"/>
          <p:nvPr/>
        </p:nvSpPr>
        <p:spPr>
          <a:xfrm>
            <a:off x="5830357" y="356781"/>
            <a:ext cx="1749114" cy="646331"/>
          </a:xfrm>
          <a:prstGeom prst="rect">
            <a:avLst/>
          </a:prstGeom>
          <a:noFill/>
          <a:ln w="57150">
            <a:solidFill>
              <a:srgbClr val="FFC3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Summary Stats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for Every Link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A30FFF-1274-3B7F-1612-678BE77DECCB}"/>
              </a:ext>
            </a:extLst>
          </p:cNvPr>
          <p:cNvSpPr txBox="1"/>
          <p:nvPr/>
        </p:nvSpPr>
        <p:spPr>
          <a:xfrm>
            <a:off x="5458047" y="1207227"/>
            <a:ext cx="2416892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File Splitting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according to link (“</a:t>
            </a:r>
            <a:r>
              <a:rPr lang="en-US" altLang="zh-CN" sz="1400" b="1" dirty="0" err="1">
                <a:solidFill>
                  <a:schemeClr val="tx1"/>
                </a:solidFill>
              </a:rPr>
              <a:t>Link_ID</a:t>
            </a:r>
            <a:r>
              <a:rPr lang="en-US" altLang="zh-CN" sz="1400" b="1" dirty="0">
                <a:solidFill>
                  <a:schemeClr val="tx1"/>
                </a:solidFill>
              </a:rPr>
              <a:t>”)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FE558B-FBBF-95E5-0B83-A16A5034FEDE}"/>
              </a:ext>
            </a:extLst>
          </p:cNvPr>
          <p:cNvSpPr txBox="1"/>
          <p:nvPr/>
        </p:nvSpPr>
        <p:spPr>
          <a:xfrm>
            <a:off x="5181573" y="2570114"/>
            <a:ext cx="2416892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Data Cleaning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(remove “Status”==-101)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A16EB8-C2C6-8316-7DC0-5714B67CDE55}"/>
              </a:ext>
            </a:extLst>
          </p:cNvPr>
          <p:cNvSpPr txBox="1"/>
          <p:nvPr/>
        </p:nvSpPr>
        <p:spPr>
          <a:xfrm>
            <a:off x="5181572" y="3217596"/>
            <a:ext cx="2416893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Statistics Calculation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(jam rate &amp; overspeed rate)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3" name="图形 12" descr="文档">
            <a:extLst>
              <a:ext uri="{FF2B5EF4-FFF2-40B4-BE49-F238E27FC236}">
                <a16:creationId xmlns:a16="http://schemas.microsoft.com/office/drawing/2014/main" id="{BDAB6F8C-A951-8C7E-8E80-390A3B1AD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7133" y="2166010"/>
            <a:ext cx="369121" cy="369121"/>
          </a:xfrm>
          <a:prstGeom prst="rect">
            <a:avLst/>
          </a:prstGeom>
        </p:spPr>
      </p:pic>
      <p:pic>
        <p:nvPicPr>
          <p:cNvPr id="14" name="图形 13" descr="文档">
            <a:extLst>
              <a:ext uri="{FF2B5EF4-FFF2-40B4-BE49-F238E27FC236}">
                <a16:creationId xmlns:a16="http://schemas.microsoft.com/office/drawing/2014/main" id="{AE0DD50B-5423-4BAB-4158-9FFD382F9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1278" y="2166010"/>
            <a:ext cx="369332" cy="369332"/>
          </a:xfrm>
          <a:prstGeom prst="rect">
            <a:avLst/>
          </a:prstGeom>
        </p:spPr>
      </p:pic>
      <p:pic>
        <p:nvPicPr>
          <p:cNvPr id="15" name="图形 14" descr="文档">
            <a:extLst>
              <a:ext uri="{FF2B5EF4-FFF2-40B4-BE49-F238E27FC236}">
                <a16:creationId xmlns:a16="http://schemas.microsoft.com/office/drawing/2014/main" id="{58B27D90-FD92-76DE-10CC-FD1D9E6C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0863" y="2168424"/>
            <a:ext cx="369121" cy="3691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AA8D591-FF30-00B7-634A-3D352C2B7469}"/>
              </a:ext>
            </a:extLst>
          </p:cNvPr>
          <p:cNvSpPr txBox="1"/>
          <p:nvPr/>
        </p:nvSpPr>
        <p:spPr>
          <a:xfrm>
            <a:off x="7134639" y="2150420"/>
            <a:ext cx="5744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D37F7E09-4A2E-E35D-CC7F-01EA30E7C546}"/>
              </a:ext>
            </a:extLst>
          </p:cNvPr>
          <p:cNvSpPr/>
          <p:nvPr/>
        </p:nvSpPr>
        <p:spPr>
          <a:xfrm rot="5400000">
            <a:off x="6535350" y="902541"/>
            <a:ext cx="374650" cy="2231916"/>
          </a:xfrm>
          <a:prstGeom prst="leftBrace">
            <a:avLst/>
          </a:prstGeom>
          <a:noFill/>
          <a:ln w="57150">
            <a:solidFill>
              <a:srgbClr val="FFC30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形 20" descr="纸张">
            <a:extLst>
              <a:ext uri="{FF2B5EF4-FFF2-40B4-BE49-F238E27FC236}">
                <a16:creationId xmlns:a16="http://schemas.microsoft.com/office/drawing/2014/main" id="{ED8FB780-0915-D4B5-E18B-26CD4AE6A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017" y="5199947"/>
            <a:ext cx="485555" cy="48555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B27F610-9F14-EFB3-432C-958A0295A14B}"/>
              </a:ext>
            </a:extLst>
          </p:cNvPr>
          <p:cNvSpPr txBox="1"/>
          <p:nvPr/>
        </p:nvSpPr>
        <p:spPr>
          <a:xfrm>
            <a:off x="5822316" y="4558420"/>
            <a:ext cx="1762237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File Merging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Merge the statistics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DE8284-6704-D5ED-6738-A0933C370E29}"/>
              </a:ext>
            </a:extLst>
          </p:cNvPr>
          <p:cNvSpPr txBox="1"/>
          <p:nvPr/>
        </p:nvSpPr>
        <p:spPr>
          <a:xfrm>
            <a:off x="7569169" y="2852656"/>
            <a:ext cx="11917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 parallel</a:t>
            </a:r>
            <a:endParaRPr lang="zh-CN" altLang="en-US" b="1" dirty="0"/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8ACA78C5-E09B-4464-F53E-E5BBB148A672}"/>
              </a:ext>
            </a:extLst>
          </p:cNvPr>
          <p:cNvSpPr/>
          <p:nvPr/>
        </p:nvSpPr>
        <p:spPr>
          <a:xfrm rot="16200000">
            <a:off x="6509949" y="3192006"/>
            <a:ext cx="374650" cy="2231916"/>
          </a:xfrm>
          <a:prstGeom prst="leftBrace">
            <a:avLst/>
          </a:prstGeom>
          <a:noFill/>
          <a:ln w="57150">
            <a:solidFill>
              <a:srgbClr val="FFC30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15C1F34-1A67-B68E-D507-9029235970FE}"/>
              </a:ext>
            </a:extLst>
          </p:cNvPr>
          <p:cNvSpPr txBox="1"/>
          <p:nvPr/>
        </p:nvSpPr>
        <p:spPr>
          <a:xfrm>
            <a:off x="5766220" y="5628190"/>
            <a:ext cx="19163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summary_results.csv</a:t>
            </a:r>
            <a:endParaRPr lang="zh-CN" altLang="en-US" sz="1400" b="1" dirty="0"/>
          </a:p>
        </p:txBody>
      </p:sp>
      <p:pic>
        <p:nvPicPr>
          <p:cNvPr id="38" name="图形 37" descr="文档">
            <a:extLst>
              <a:ext uri="{FF2B5EF4-FFF2-40B4-BE49-F238E27FC236}">
                <a16:creationId xmlns:a16="http://schemas.microsoft.com/office/drawing/2014/main" id="{91283495-3F5C-301B-2646-59F51361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8667" y="3833943"/>
            <a:ext cx="369121" cy="369121"/>
          </a:xfrm>
          <a:prstGeom prst="rect">
            <a:avLst/>
          </a:prstGeom>
        </p:spPr>
      </p:pic>
      <p:pic>
        <p:nvPicPr>
          <p:cNvPr id="39" name="图形 38" descr="文档">
            <a:extLst>
              <a:ext uri="{FF2B5EF4-FFF2-40B4-BE49-F238E27FC236}">
                <a16:creationId xmlns:a16="http://schemas.microsoft.com/office/drawing/2014/main" id="{614432D9-2E03-7F71-D1B7-32DAD221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2812" y="3833943"/>
            <a:ext cx="369332" cy="369332"/>
          </a:xfrm>
          <a:prstGeom prst="rect">
            <a:avLst/>
          </a:prstGeom>
        </p:spPr>
      </p:pic>
      <p:pic>
        <p:nvPicPr>
          <p:cNvPr id="40" name="图形 39" descr="文档">
            <a:extLst>
              <a:ext uri="{FF2B5EF4-FFF2-40B4-BE49-F238E27FC236}">
                <a16:creationId xmlns:a16="http://schemas.microsoft.com/office/drawing/2014/main" id="{2BC23D20-9A98-8F39-60BC-18C96B284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2397" y="3836357"/>
            <a:ext cx="369121" cy="36912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84272D41-2599-AAD2-0A10-8132B1AB2E49}"/>
              </a:ext>
            </a:extLst>
          </p:cNvPr>
          <p:cNvSpPr txBox="1"/>
          <p:nvPr/>
        </p:nvSpPr>
        <p:spPr>
          <a:xfrm>
            <a:off x="7134640" y="3833943"/>
            <a:ext cx="5744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8461992-C89D-4EB8-9439-8FE47572B5CD}"/>
              </a:ext>
            </a:extLst>
          </p:cNvPr>
          <p:cNvSpPr txBox="1"/>
          <p:nvPr/>
        </p:nvSpPr>
        <p:spPr>
          <a:xfrm>
            <a:off x="8876424" y="1207227"/>
            <a:ext cx="2196476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File Splitting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according to time period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3" name="图形 42" descr="文档">
            <a:extLst>
              <a:ext uri="{FF2B5EF4-FFF2-40B4-BE49-F238E27FC236}">
                <a16:creationId xmlns:a16="http://schemas.microsoft.com/office/drawing/2014/main" id="{696AF041-7D35-4231-0691-55876360A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5668" y="3452945"/>
            <a:ext cx="490556" cy="490556"/>
          </a:xfrm>
          <a:prstGeom prst="rect">
            <a:avLst/>
          </a:prstGeom>
        </p:spPr>
      </p:pic>
      <p:pic>
        <p:nvPicPr>
          <p:cNvPr id="44" name="图形 43" descr="文档">
            <a:extLst>
              <a:ext uri="{FF2B5EF4-FFF2-40B4-BE49-F238E27FC236}">
                <a16:creationId xmlns:a16="http://schemas.microsoft.com/office/drawing/2014/main" id="{B68045F3-7A3A-8AFD-D3AE-609101E23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8072" y="3444478"/>
            <a:ext cx="490836" cy="490836"/>
          </a:xfrm>
          <a:prstGeom prst="rect">
            <a:avLst/>
          </a:prstGeom>
        </p:spPr>
      </p:pic>
      <p:pic>
        <p:nvPicPr>
          <p:cNvPr id="45" name="图形 44" descr="文档">
            <a:extLst>
              <a:ext uri="{FF2B5EF4-FFF2-40B4-BE49-F238E27FC236}">
                <a16:creationId xmlns:a16="http://schemas.microsoft.com/office/drawing/2014/main" id="{886486CF-63A5-F520-70D2-431A4869D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3395" y="3446892"/>
            <a:ext cx="490556" cy="490556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2B0D46D0-B32F-5733-055E-9637F1A8EB63}"/>
              </a:ext>
            </a:extLst>
          </p:cNvPr>
          <p:cNvSpPr txBox="1"/>
          <p:nvPr/>
        </p:nvSpPr>
        <p:spPr>
          <a:xfrm>
            <a:off x="10804305" y="3538958"/>
            <a:ext cx="577057" cy="3746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67B7C658-4C38-48C4-C4FA-471DA76ACEB0}"/>
              </a:ext>
            </a:extLst>
          </p:cNvPr>
          <p:cNvSpPr/>
          <p:nvPr/>
        </p:nvSpPr>
        <p:spPr>
          <a:xfrm rot="5400000">
            <a:off x="9808208" y="970275"/>
            <a:ext cx="374650" cy="2231916"/>
          </a:xfrm>
          <a:prstGeom prst="leftBrace">
            <a:avLst/>
          </a:prstGeom>
          <a:noFill/>
          <a:ln w="57150">
            <a:solidFill>
              <a:srgbClr val="FFC30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683C25-B740-027B-8960-12196C691CBF}"/>
              </a:ext>
            </a:extLst>
          </p:cNvPr>
          <p:cNvSpPr txBox="1"/>
          <p:nvPr/>
        </p:nvSpPr>
        <p:spPr>
          <a:xfrm>
            <a:off x="8657039" y="3888526"/>
            <a:ext cx="1005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20Jan.csv</a:t>
            </a:r>
            <a:endParaRPr lang="zh-CN" altLang="en-US" sz="12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0582AE6-A3C7-762B-7166-2FC8D7D067E9}"/>
              </a:ext>
            </a:extLst>
          </p:cNvPr>
          <p:cNvSpPr txBox="1"/>
          <p:nvPr/>
        </p:nvSpPr>
        <p:spPr>
          <a:xfrm>
            <a:off x="8812632" y="2730975"/>
            <a:ext cx="2335837" cy="584775"/>
          </a:xfrm>
          <a:prstGeom prst="rect">
            <a:avLst/>
          </a:prstGeom>
          <a:solidFill>
            <a:srgbClr val="FFC301"/>
          </a:solidFill>
          <a:ln>
            <a:solidFill>
              <a:srgbClr val="FFC30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Statistics Calculation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(calculate avg. speed)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pic>
        <p:nvPicPr>
          <p:cNvPr id="50" name="图形 49" descr="文档">
            <a:extLst>
              <a:ext uri="{FF2B5EF4-FFF2-40B4-BE49-F238E27FC236}">
                <a16:creationId xmlns:a16="http://schemas.microsoft.com/office/drawing/2014/main" id="{259C04A6-71EA-5045-7BED-82B2A598A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4676" y="2284536"/>
            <a:ext cx="369121" cy="369121"/>
          </a:xfrm>
          <a:prstGeom prst="rect">
            <a:avLst/>
          </a:prstGeom>
        </p:spPr>
      </p:pic>
      <p:pic>
        <p:nvPicPr>
          <p:cNvPr id="51" name="图形 50" descr="文档">
            <a:extLst>
              <a:ext uri="{FF2B5EF4-FFF2-40B4-BE49-F238E27FC236}">
                <a16:creationId xmlns:a16="http://schemas.microsoft.com/office/drawing/2014/main" id="{51C2FBC6-B306-E2F6-74E9-064F1F5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8821" y="2284536"/>
            <a:ext cx="369332" cy="369332"/>
          </a:xfrm>
          <a:prstGeom prst="rect">
            <a:avLst/>
          </a:prstGeom>
        </p:spPr>
      </p:pic>
      <p:pic>
        <p:nvPicPr>
          <p:cNvPr id="52" name="图形 51" descr="文档">
            <a:extLst>
              <a:ext uri="{FF2B5EF4-FFF2-40B4-BE49-F238E27FC236}">
                <a16:creationId xmlns:a16="http://schemas.microsoft.com/office/drawing/2014/main" id="{6B6FD856-89F7-B177-BCF8-F420E10BB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8406" y="2286950"/>
            <a:ext cx="369121" cy="36912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D0ED76FA-6A67-DE87-53C7-AD3BB042ED62}"/>
              </a:ext>
            </a:extLst>
          </p:cNvPr>
          <p:cNvSpPr txBox="1"/>
          <p:nvPr/>
        </p:nvSpPr>
        <p:spPr>
          <a:xfrm>
            <a:off x="10492182" y="2268946"/>
            <a:ext cx="5744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99A1705-A120-5B09-9333-8C51C93D5E87}"/>
              </a:ext>
            </a:extLst>
          </p:cNvPr>
          <p:cNvSpPr txBox="1"/>
          <p:nvPr/>
        </p:nvSpPr>
        <p:spPr>
          <a:xfrm>
            <a:off x="11219236" y="2700196"/>
            <a:ext cx="11917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 parallel</a:t>
            </a:r>
            <a:endParaRPr lang="zh-CN" altLang="en-US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E308486-DC32-82D1-4493-88AE257ADDEA}"/>
              </a:ext>
            </a:extLst>
          </p:cNvPr>
          <p:cNvSpPr txBox="1"/>
          <p:nvPr/>
        </p:nvSpPr>
        <p:spPr>
          <a:xfrm>
            <a:off x="9402107" y="3888525"/>
            <a:ext cx="1005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20Feb.csv</a:t>
            </a:r>
            <a:endParaRPr lang="zh-CN" altLang="en-US" sz="12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ADC735D-4FB7-5594-9CA2-95B52D12949B}"/>
              </a:ext>
            </a:extLst>
          </p:cNvPr>
          <p:cNvSpPr txBox="1"/>
          <p:nvPr/>
        </p:nvSpPr>
        <p:spPr>
          <a:xfrm>
            <a:off x="10138707" y="3896991"/>
            <a:ext cx="100548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20Mar.csv</a:t>
            </a:r>
            <a:endParaRPr lang="zh-CN" altLang="en-US" sz="12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CF1F217-52DC-FFED-8B7A-4A90E966096C}"/>
              </a:ext>
            </a:extLst>
          </p:cNvPr>
          <p:cNvSpPr txBox="1"/>
          <p:nvPr/>
        </p:nvSpPr>
        <p:spPr>
          <a:xfrm>
            <a:off x="8760873" y="338872"/>
            <a:ext cx="2458363" cy="646331"/>
          </a:xfrm>
          <a:prstGeom prst="rect">
            <a:avLst/>
          </a:prstGeom>
          <a:noFill/>
          <a:ln w="57150">
            <a:solidFill>
              <a:srgbClr val="FFC30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Split Data By Months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For Map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8499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 animBg="1"/>
      <p:bldP spid="23" grpId="0"/>
      <p:bldP spid="28" grpId="0"/>
      <p:bldP spid="29" grpId="0"/>
      <p:bldP spid="30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1-0322-4全国交通反思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AAAAAAAAAAAAAAAAAAAAAAAAAAA">
  <a:themeElements>
    <a:clrScheme name="自定义 6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DA75"/>
      </a:accent1>
      <a:accent2>
        <a:srgbClr val="262626"/>
      </a:accent2>
      <a:accent3>
        <a:srgbClr val="FDDA75"/>
      </a:accent3>
      <a:accent4>
        <a:srgbClr val="262626"/>
      </a:accent4>
      <a:accent5>
        <a:srgbClr val="FDDA75"/>
      </a:accent5>
      <a:accent6>
        <a:srgbClr val="262626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835</Words>
  <Application>Microsoft Office PowerPoint</Application>
  <PresentationFormat>宽屏</PresentationFormat>
  <Paragraphs>143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Lato Hairline</vt:lpstr>
      <vt:lpstr>Lato Regular</vt:lpstr>
      <vt:lpstr>Noto Sans S Chinese Light</vt:lpstr>
      <vt:lpstr>Source Han Sans SC</vt:lpstr>
      <vt:lpstr>Source Han Serif SC</vt:lpstr>
      <vt:lpstr>等线</vt:lpstr>
      <vt:lpstr>等线 Light</vt:lpstr>
      <vt:lpstr>Arial</vt:lpstr>
      <vt:lpstr>Calibri</vt:lpstr>
      <vt:lpstr>Lato Light</vt:lpstr>
      <vt:lpstr>Lucida Sans Unicode</vt:lpstr>
      <vt:lpstr>Verdana</vt:lpstr>
      <vt:lpstr>AAAAAAAAAAAAAAAAAAAAAAAAAAA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1-0322-4全国交通反思日PPT模板</dc:title>
  <dc:creator>Administrator</dc:creator>
  <cp:lastModifiedBy>Eva Song</cp:lastModifiedBy>
  <cp:revision>31</cp:revision>
  <dcterms:created xsi:type="dcterms:W3CDTF">2019-03-22T02:56:21Z</dcterms:created>
  <dcterms:modified xsi:type="dcterms:W3CDTF">2024-12-10T17:05:23Z</dcterms:modified>
</cp:coreProperties>
</file>